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notesSlides/notesSlide14.xml" ContentType="application/vnd.openxmlformats-officedocument.presentationml.notesSlide+xml"/>
  <Override PartName="/docProps/custom.xml" ContentType="application/vnd.openxmlformats-officedocument.custom-propertie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slideLayouts/slideLayout25.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autoCompressPictures="0">
  <p:sldMasterIdLst>
    <p:sldMasterId id="2147483648" r:id="rId1"/>
    <p:sldMasterId id="2147483664" r:id="rId2"/>
  </p:sldMasterIdLst>
  <p:notesMasterIdLst>
    <p:notesMasterId r:id="rId19"/>
  </p:notesMasterIdLst>
  <p:handoutMasterIdLst>
    <p:handoutMasterId r:id="rId20"/>
  </p:handoutMasterIdLst>
  <p:sldIdLst>
    <p:sldId id="262" r:id="rId3"/>
    <p:sldId id="266" r:id="rId4"/>
    <p:sldId id="267" r:id="rId5"/>
    <p:sldId id="268" r:id="rId6"/>
    <p:sldId id="270" r:id="rId7"/>
    <p:sldId id="272" r:id="rId8"/>
    <p:sldId id="271" r:id="rId9"/>
    <p:sldId id="281" r:id="rId10"/>
    <p:sldId id="282" r:id="rId11"/>
    <p:sldId id="283" r:id="rId12"/>
    <p:sldId id="284" r:id="rId13"/>
    <p:sldId id="285" r:id="rId14"/>
    <p:sldId id="280" r:id="rId15"/>
    <p:sldId id="278" r:id="rId16"/>
    <p:sldId id="277" r:id="rId17"/>
    <p:sldId id="257" r:id="rId18"/>
  </p:sldIdLst>
  <p:sldSz cx="9144000" cy="6858000" type="screen4x3"/>
  <p:notesSz cx="6881813"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0DFDA"/>
    <a:srgbClr val="E2D9D9"/>
    <a:srgbClr val="E0D9D9"/>
    <a:srgbClr val="E40000"/>
    <a:srgbClr val="000024"/>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42" autoAdjust="0"/>
    <p:restoredTop sz="58955" autoAdjust="0"/>
  </p:normalViewPr>
  <p:slideViewPr>
    <p:cSldViewPr snapToGrid="0" snapToObjects="1">
      <p:cViewPr>
        <p:scale>
          <a:sx n="50" d="100"/>
          <a:sy n="50" d="100"/>
        </p:scale>
        <p:origin x="-1740" y="-3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p:cViewPr>
        <p:scale>
          <a:sx n="70" d="100"/>
          <a:sy n="70" d="100"/>
        </p:scale>
        <p:origin x="-2208" y="-348"/>
      </p:cViewPr>
      <p:guideLst>
        <p:guide orient="horz" pos="2928"/>
        <p:guide pos="2168"/>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913" cy="465138"/>
          </a:xfrm>
          <a:prstGeom prst="rect">
            <a:avLst/>
          </a:prstGeom>
        </p:spPr>
        <p:txBody>
          <a:bodyPr vert="horz" lIns="91440" tIns="45720" rIns="91440" bIns="45720" rtlCol="0"/>
          <a:lstStyle>
            <a:lvl1pPr algn="l">
              <a:defRPr sz="1200"/>
            </a:lvl1pPr>
          </a:lstStyle>
          <a:p>
            <a:r>
              <a:rPr lang="en-US" smtClean="0"/>
              <a:t>High School Financial Planning Program Lesson</a:t>
            </a:r>
            <a:endParaRPr lang="en-US"/>
          </a:p>
        </p:txBody>
      </p:sp>
      <p:sp>
        <p:nvSpPr>
          <p:cNvPr id="3" name="Date Placeholder 2"/>
          <p:cNvSpPr>
            <a:spLocks noGrp="1"/>
          </p:cNvSpPr>
          <p:nvPr>
            <p:ph type="dt" sz="quarter" idx="1"/>
          </p:nvPr>
        </p:nvSpPr>
        <p:spPr>
          <a:xfrm>
            <a:off x="3897313" y="0"/>
            <a:ext cx="2982912" cy="465138"/>
          </a:xfrm>
          <a:prstGeom prst="rect">
            <a:avLst/>
          </a:prstGeom>
        </p:spPr>
        <p:txBody>
          <a:bodyPr vert="horz" lIns="91440" tIns="45720" rIns="91440" bIns="45720" rtlCol="0"/>
          <a:lstStyle>
            <a:lvl1pPr algn="r">
              <a:defRPr sz="1200"/>
            </a:lvl1pPr>
          </a:lstStyle>
          <a:p>
            <a:r>
              <a:rPr lang="en-US" smtClean="0"/>
              <a:t>Lesson 1-4 Spending Plan</a:t>
            </a:r>
            <a:endParaRPr lang="en-US"/>
          </a:p>
        </p:txBody>
      </p:sp>
      <p:sp>
        <p:nvSpPr>
          <p:cNvPr id="4" name="Footer Placeholder 3"/>
          <p:cNvSpPr>
            <a:spLocks noGrp="1"/>
          </p:cNvSpPr>
          <p:nvPr>
            <p:ph type="ftr" sz="quarter" idx="2"/>
          </p:nvPr>
        </p:nvSpPr>
        <p:spPr>
          <a:xfrm>
            <a:off x="0" y="8829675"/>
            <a:ext cx="2982913" cy="465138"/>
          </a:xfrm>
          <a:prstGeom prst="rect">
            <a:avLst/>
          </a:prstGeom>
        </p:spPr>
        <p:txBody>
          <a:bodyPr vert="horz" lIns="91440" tIns="45720" rIns="91440" bIns="45720" rtlCol="0" anchor="b"/>
          <a:lstStyle>
            <a:lvl1pPr algn="l">
              <a:defRPr sz="1200"/>
            </a:lvl1pPr>
          </a:lstStyle>
          <a:p>
            <a:r>
              <a:rPr lang="en-US" smtClean="0"/>
              <a:t>(c)2012 National Endowment for Financial Education</a:t>
            </a:r>
            <a:endParaRPr lang="en-US"/>
          </a:p>
        </p:txBody>
      </p:sp>
      <p:sp>
        <p:nvSpPr>
          <p:cNvPr id="5" name="Slide Number Placeholder 4"/>
          <p:cNvSpPr>
            <a:spLocks noGrp="1"/>
          </p:cNvSpPr>
          <p:nvPr>
            <p:ph type="sldNum" sz="quarter" idx="3"/>
          </p:nvPr>
        </p:nvSpPr>
        <p:spPr>
          <a:xfrm>
            <a:off x="3897313" y="8829675"/>
            <a:ext cx="2982912" cy="465138"/>
          </a:xfrm>
          <a:prstGeom prst="rect">
            <a:avLst/>
          </a:prstGeom>
        </p:spPr>
        <p:txBody>
          <a:bodyPr vert="horz" lIns="91440" tIns="45720" rIns="91440" bIns="45720" rtlCol="0" anchor="b"/>
          <a:lstStyle>
            <a:lvl1pPr algn="r">
              <a:defRPr sz="1200"/>
            </a:lvl1pPr>
          </a:lstStyle>
          <a:p>
            <a:fld id="{5101D183-6143-4697-8358-614953BBA441}" type="slidenum">
              <a:rPr lang="en-US" smtClean="0"/>
              <a:pPr/>
              <a:t>‹#›</a:t>
            </a:fld>
            <a:endParaRPr lang="en-US"/>
          </a:p>
        </p:txBody>
      </p:sp>
    </p:spTree>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688181" y="232410"/>
            <a:ext cx="3474385" cy="464820"/>
          </a:xfrm>
          <a:prstGeom prst="rect">
            <a:avLst/>
          </a:prstGeom>
        </p:spPr>
        <p:txBody>
          <a:bodyPr vert="horz" lIns="92446" tIns="46223" rIns="92446" bIns="46223" rtlCol="0"/>
          <a:lstStyle>
            <a:lvl1pPr algn="l">
              <a:defRPr sz="1200">
                <a:latin typeface="Franklin Gothic Medium" pitchFamily="34" charset="0"/>
              </a:defRPr>
            </a:lvl1pPr>
          </a:lstStyle>
          <a:p>
            <a:r>
              <a:rPr lang="en-US" dirty="0" smtClean="0"/>
              <a:t>High School Financial Planning Program Lesson</a:t>
            </a:r>
            <a:endParaRPr lang="en-US" dirty="0"/>
          </a:p>
        </p:txBody>
      </p:sp>
      <p:sp>
        <p:nvSpPr>
          <p:cNvPr id="3" name="Date Placeholder 2"/>
          <p:cNvSpPr>
            <a:spLocks noGrp="1"/>
          </p:cNvSpPr>
          <p:nvPr>
            <p:ph type="dt" idx="1"/>
          </p:nvPr>
        </p:nvSpPr>
        <p:spPr>
          <a:xfrm>
            <a:off x="4339988" y="232410"/>
            <a:ext cx="1907278" cy="464820"/>
          </a:xfrm>
          <a:prstGeom prst="rect">
            <a:avLst/>
          </a:prstGeom>
        </p:spPr>
        <p:txBody>
          <a:bodyPr vert="horz" lIns="92446" tIns="46223" rIns="92446" bIns="46223" rtlCol="0"/>
          <a:lstStyle>
            <a:lvl1pPr algn="r">
              <a:defRPr sz="1200">
                <a:latin typeface="Franklin Gothic Medium" pitchFamily="34" charset="0"/>
              </a:defRPr>
            </a:lvl1pPr>
          </a:lstStyle>
          <a:p>
            <a:r>
              <a:rPr lang="en-US" dirty="0" smtClean="0"/>
              <a:t>Lesson 1-4 Spending Plan</a:t>
            </a:r>
            <a:endParaRPr lang="en-US" dirty="0"/>
          </a:p>
        </p:txBody>
      </p:sp>
      <p:sp>
        <p:nvSpPr>
          <p:cNvPr id="4" name="Slide Image Placeholder 3"/>
          <p:cNvSpPr>
            <a:spLocks noGrp="1" noRot="1" noChangeAspect="1"/>
          </p:cNvSpPr>
          <p:nvPr>
            <p:ph type="sldImg" idx="2"/>
          </p:nvPr>
        </p:nvSpPr>
        <p:spPr>
          <a:xfrm>
            <a:off x="1573213" y="696913"/>
            <a:ext cx="4648200" cy="3486150"/>
          </a:xfrm>
          <a:prstGeom prst="rect">
            <a:avLst/>
          </a:prstGeom>
          <a:noFill/>
          <a:ln w="12700">
            <a:solidFill>
              <a:prstClr val="black"/>
            </a:solidFill>
          </a:ln>
        </p:spPr>
        <p:txBody>
          <a:bodyPr vert="horz" lIns="92446" tIns="46223" rIns="92446" bIns="46223" rtlCol="0" anchor="ctr"/>
          <a:lstStyle/>
          <a:p>
            <a:endParaRPr lang="en-US" dirty="0"/>
          </a:p>
        </p:txBody>
      </p:sp>
      <p:sp>
        <p:nvSpPr>
          <p:cNvPr id="5" name="Notes Placeholder 4"/>
          <p:cNvSpPr>
            <a:spLocks noGrp="1"/>
          </p:cNvSpPr>
          <p:nvPr>
            <p:ph type="body" sz="quarter" idx="3"/>
          </p:nvPr>
        </p:nvSpPr>
        <p:spPr>
          <a:xfrm>
            <a:off x="688182" y="4415790"/>
            <a:ext cx="5505450" cy="4183380"/>
          </a:xfrm>
          <a:prstGeom prst="rect">
            <a:avLst/>
          </a:prstGeom>
        </p:spPr>
        <p:txBody>
          <a:bodyPr vert="horz" lIns="92446" tIns="46223" rIns="92446" bIns="46223" rtlCol="0">
            <a:normAutofit/>
          </a:bodyPr>
          <a:lstStyle/>
          <a:p>
            <a:pPr lvl="0"/>
            <a:r>
              <a:rPr lang="en-US" dirty="0" smtClean="0"/>
              <a:t>Click to edit Master text styles</a:t>
            </a:r>
          </a:p>
          <a:p>
            <a:pPr lvl="1"/>
            <a:r>
              <a:rPr lang="en-US" dirty="0" smtClean="0"/>
              <a:t>Second level</a:t>
            </a:r>
          </a:p>
        </p:txBody>
      </p:sp>
      <p:sp>
        <p:nvSpPr>
          <p:cNvPr id="6" name="Footer Placeholder 5"/>
          <p:cNvSpPr>
            <a:spLocks noGrp="1"/>
          </p:cNvSpPr>
          <p:nvPr>
            <p:ph type="ftr" sz="quarter" idx="4"/>
          </p:nvPr>
        </p:nvSpPr>
        <p:spPr>
          <a:xfrm>
            <a:off x="688182" y="8597557"/>
            <a:ext cx="3883818" cy="464820"/>
          </a:xfrm>
          <a:prstGeom prst="rect">
            <a:avLst/>
          </a:prstGeom>
        </p:spPr>
        <p:txBody>
          <a:bodyPr vert="horz" lIns="92446" tIns="46223" rIns="92446" bIns="46223" rtlCol="0" anchor="b"/>
          <a:lstStyle>
            <a:lvl1pPr algn="l">
              <a:defRPr sz="1100">
                <a:latin typeface="Franklin Gothic Book" pitchFamily="34" charset="0"/>
              </a:defRPr>
            </a:lvl1pPr>
          </a:lstStyle>
          <a:p>
            <a:r>
              <a:rPr lang="en-US" dirty="0" smtClean="0"/>
              <a:t>(c)2012 National Endowment for Financial Education</a:t>
            </a:r>
            <a:endParaRPr lang="en-US" dirty="0"/>
          </a:p>
        </p:txBody>
      </p:sp>
      <p:sp>
        <p:nvSpPr>
          <p:cNvPr id="7" name="Slide Number Placeholder 6"/>
          <p:cNvSpPr>
            <a:spLocks noGrp="1"/>
          </p:cNvSpPr>
          <p:nvPr>
            <p:ph type="sldNum" sz="quarter" idx="5"/>
          </p:nvPr>
        </p:nvSpPr>
        <p:spPr>
          <a:xfrm>
            <a:off x="5377218" y="8599170"/>
            <a:ext cx="870048" cy="464820"/>
          </a:xfrm>
          <a:prstGeom prst="rect">
            <a:avLst/>
          </a:prstGeom>
        </p:spPr>
        <p:txBody>
          <a:bodyPr vert="horz" lIns="92446" tIns="46223" rIns="92446" bIns="46223" rtlCol="0" anchor="b"/>
          <a:lstStyle>
            <a:lvl1pPr algn="r">
              <a:defRPr sz="1100">
                <a:latin typeface="Franklin Gothic Book" pitchFamily="34" charset="0"/>
              </a:defRPr>
            </a:lvl1pPr>
          </a:lstStyle>
          <a:p>
            <a:fld id="{4EA46D89-52E0-BF4F-8153-F8284B0F04E0}" type="slidenum">
              <a:rPr lang="en-US" smtClean="0"/>
              <a:pPr/>
              <a:t>‹#›</a:t>
            </a:fld>
            <a:endParaRPr lang="en-US" dirty="0"/>
          </a:p>
        </p:txBody>
      </p:sp>
    </p:spTree>
  </p:cSld>
  <p:clrMap bg1="lt1" tx1="dk1" bg2="lt2" tx2="dk2" accent1="accent1" accent2="accent2" accent3="accent3" accent4="accent4" accent5="accent5" accent6="accent6" hlink="hlink" folHlink="folHlink"/>
  <p:hf/>
  <p:notesStyle>
    <a:lvl1pPr marL="177800" indent="-177800" algn="l" defTabSz="457200" rtl="0" eaLnBrk="1" latinLnBrk="0" hangingPunct="1">
      <a:lnSpc>
        <a:spcPct val="150000"/>
      </a:lnSpc>
      <a:spcBef>
        <a:spcPts val="1200"/>
      </a:spcBef>
      <a:buFont typeface="Wingdings" pitchFamily="2" charset="2"/>
      <a:buChar char="q"/>
      <a:tabLst>
        <a:tab pos="177800" algn="l"/>
      </a:tabLst>
      <a:defRPr sz="1100" kern="1200">
        <a:solidFill>
          <a:schemeClr val="tx1"/>
        </a:solidFill>
        <a:latin typeface="Franklin Gothic Book" pitchFamily="34" charset="0"/>
        <a:ea typeface="+mn-ea"/>
        <a:cs typeface="+mn-cs"/>
      </a:defRPr>
    </a:lvl1pPr>
    <a:lvl2pPr marL="457200" indent="-225425" algn="l" defTabSz="457200" rtl="0" eaLnBrk="1" latinLnBrk="0" hangingPunct="1">
      <a:lnSpc>
        <a:spcPct val="150000"/>
      </a:lnSpc>
      <a:spcBef>
        <a:spcPts val="1200"/>
      </a:spcBef>
      <a:buFont typeface="Wingdings" pitchFamily="2" charset="2"/>
      <a:buChar char="§"/>
      <a:defRPr sz="1100" kern="1200">
        <a:solidFill>
          <a:schemeClr val="tx1"/>
        </a:solidFill>
        <a:latin typeface="Franklin Gothic Book" pitchFamily="34" charset="0"/>
        <a:ea typeface="+mn-ea"/>
        <a:cs typeface="+mn-cs"/>
      </a:defRPr>
    </a:lvl2pPr>
    <a:lvl3pPr marL="914400" algn="l" defTabSz="457200" rtl="0" eaLnBrk="1" latinLnBrk="0" hangingPunct="1">
      <a:lnSpc>
        <a:spcPct val="150000"/>
      </a:lnSpc>
      <a:spcBef>
        <a:spcPts val="1200"/>
      </a:spcBef>
      <a:defRPr sz="1100" kern="1200">
        <a:solidFill>
          <a:schemeClr val="tx1"/>
        </a:solidFill>
        <a:latin typeface="Franklin Gothic Book" pitchFamily="34" charset="0"/>
        <a:ea typeface="+mn-ea"/>
        <a:cs typeface="+mn-cs"/>
      </a:defRPr>
    </a:lvl3pPr>
    <a:lvl4pPr marL="1371600" algn="l" defTabSz="457200" rtl="0" eaLnBrk="1" latinLnBrk="0" hangingPunct="1">
      <a:lnSpc>
        <a:spcPct val="150000"/>
      </a:lnSpc>
      <a:spcBef>
        <a:spcPts val="1200"/>
      </a:spcBef>
      <a:defRPr sz="1100" kern="1200">
        <a:solidFill>
          <a:schemeClr val="tx1"/>
        </a:solidFill>
        <a:latin typeface="Franklin Gothic Book" pitchFamily="34" charset="0"/>
        <a:ea typeface="+mn-ea"/>
        <a:cs typeface="+mn-cs"/>
      </a:defRPr>
    </a:lvl4pPr>
    <a:lvl5pPr marL="1828800" algn="l" defTabSz="457200" rtl="0" eaLnBrk="1" latinLnBrk="0" hangingPunct="1">
      <a:lnSpc>
        <a:spcPct val="150000"/>
      </a:lnSpc>
      <a:spcBef>
        <a:spcPts val="1200"/>
      </a:spcBef>
      <a:defRPr sz="1100" kern="1200">
        <a:solidFill>
          <a:schemeClr val="tx1"/>
        </a:solidFill>
        <a:latin typeface="Franklin Gothic Book" pitchFamily="34" charset="0"/>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None/>
            </a:pPr>
            <a:endParaRPr lang="en-US" dirty="0"/>
          </a:p>
        </p:txBody>
      </p:sp>
      <p:sp>
        <p:nvSpPr>
          <p:cNvPr id="4" name="Slide Number Placeholder 3"/>
          <p:cNvSpPr>
            <a:spLocks noGrp="1"/>
          </p:cNvSpPr>
          <p:nvPr>
            <p:ph type="sldNum" sz="quarter" idx="10"/>
          </p:nvPr>
        </p:nvSpPr>
        <p:spPr/>
        <p:txBody>
          <a:bodyPr/>
          <a:lstStyle/>
          <a:p>
            <a:fld id="{4EA46D89-52E0-BF4F-8153-F8284B0F04E0}" type="slidenum">
              <a:rPr lang="en-US" smtClean="0"/>
              <a:pPr/>
              <a:t>0</a:t>
            </a:fld>
            <a:endParaRPr lang="en-US" dirty="0"/>
          </a:p>
        </p:txBody>
      </p:sp>
      <p:sp>
        <p:nvSpPr>
          <p:cNvPr id="5" name="Footer Placeholder 4"/>
          <p:cNvSpPr>
            <a:spLocks noGrp="1"/>
          </p:cNvSpPr>
          <p:nvPr>
            <p:ph type="ftr" sz="quarter" idx="11"/>
          </p:nvPr>
        </p:nvSpPr>
        <p:spPr/>
        <p:txBody>
          <a:bodyPr/>
          <a:lstStyle/>
          <a:p>
            <a:r>
              <a:rPr lang="en-US" smtClean="0"/>
              <a:t>(c)2012 National Endowment for Financial Education</a:t>
            </a:r>
            <a:endParaRPr lang="en-US" dirty="0"/>
          </a:p>
        </p:txBody>
      </p:sp>
      <p:sp>
        <p:nvSpPr>
          <p:cNvPr id="6" name="Header Placeholder 5"/>
          <p:cNvSpPr>
            <a:spLocks noGrp="1"/>
          </p:cNvSpPr>
          <p:nvPr>
            <p:ph type="hdr" sz="quarter" idx="12"/>
          </p:nvPr>
        </p:nvSpPr>
        <p:spPr/>
        <p:txBody>
          <a:bodyPr/>
          <a:lstStyle/>
          <a:p>
            <a:r>
              <a:rPr lang="en-US" smtClean="0"/>
              <a:t>High School Financial Planning Program Lesson</a:t>
            </a:r>
            <a:endParaRPr lang="en-US" dirty="0"/>
          </a:p>
        </p:txBody>
      </p:sp>
      <p:sp>
        <p:nvSpPr>
          <p:cNvPr id="7" name="Date Placeholder 6"/>
          <p:cNvSpPr>
            <a:spLocks noGrp="1"/>
          </p:cNvSpPr>
          <p:nvPr>
            <p:ph type="dt" idx="13"/>
          </p:nvPr>
        </p:nvSpPr>
        <p:spPr/>
        <p:txBody>
          <a:bodyPr/>
          <a:lstStyle/>
          <a:p>
            <a:r>
              <a:rPr lang="en-US" smtClean="0"/>
              <a:t>Lesson 1-4 Spending Plan</a:t>
            </a:r>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r>
              <a:rPr lang="en-US" kern="1200" dirty="0" smtClean="0">
                <a:solidFill>
                  <a:schemeClr val="tx1"/>
                </a:solidFill>
                <a:latin typeface="Franklin Gothic Book" pitchFamily="34" charset="0"/>
                <a:ea typeface="+mn-ea"/>
                <a:cs typeface="+mn-cs"/>
              </a:rPr>
              <a:t>[Slides 9-10] Describe and classify expenses as fixed, variable, and periodic. Provide examples (page 26) and reference the examples from Michael’s and Selena’s list (page 27). </a:t>
            </a:r>
            <a:endParaRPr lang="en-US" dirty="0"/>
          </a:p>
        </p:txBody>
      </p:sp>
      <p:sp>
        <p:nvSpPr>
          <p:cNvPr id="4" name="Slide Number Placeholder 3"/>
          <p:cNvSpPr>
            <a:spLocks noGrp="1"/>
          </p:cNvSpPr>
          <p:nvPr>
            <p:ph type="sldNum" sz="quarter" idx="10"/>
          </p:nvPr>
        </p:nvSpPr>
        <p:spPr/>
        <p:txBody>
          <a:bodyPr/>
          <a:lstStyle/>
          <a:p>
            <a:fld id="{4EA46D89-52E0-BF4F-8153-F8284B0F04E0}" type="slidenum">
              <a:rPr lang="en-US" smtClean="0"/>
              <a:pPr/>
              <a:t>9</a:t>
            </a:fld>
            <a:endParaRPr lang="en-US" dirty="0"/>
          </a:p>
        </p:txBody>
      </p:sp>
      <p:sp>
        <p:nvSpPr>
          <p:cNvPr id="5" name="Footer Placeholder 4"/>
          <p:cNvSpPr>
            <a:spLocks noGrp="1"/>
          </p:cNvSpPr>
          <p:nvPr>
            <p:ph type="ftr" sz="quarter" idx="11"/>
          </p:nvPr>
        </p:nvSpPr>
        <p:spPr/>
        <p:txBody>
          <a:bodyPr/>
          <a:lstStyle/>
          <a:p>
            <a:r>
              <a:rPr lang="en-US" smtClean="0"/>
              <a:t>(c)2012 National Endowment for Financial Education</a:t>
            </a:r>
            <a:endParaRPr lang="en-US" dirty="0"/>
          </a:p>
        </p:txBody>
      </p:sp>
      <p:sp>
        <p:nvSpPr>
          <p:cNvPr id="6" name="Header Placeholder 5"/>
          <p:cNvSpPr>
            <a:spLocks noGrp="1"/>
          </p:cNvSpPr>
          <p:nvPr>
            <p:ph type="hdr" sz="quarter" idx="12"/>
          </p:nvPr>
        </p:nvSpPr>
        <p:spPr/>
        <p:txBody>
          <a:bodyPr/>
          <a:lstStyle/>
          <a:p>
            <a:r>
              <a:rPr lang="en-US" smtClean="0"/>
              <a:t>High School Financial Planning Program Lesson</a:t>
            </a:r>
            <a:endParaRPr lang="en-US" dirty="0"/>
          </a:p>
        </p:txBody>
      </p:sp>
      <p:sp>
        <p:nvSpPr>
          <p:cNvPr id="7" name="Date Placeholder 6"/>
          <p:cNvSpPr>
            <a:spLocks noGrp="1"/>
          </p:cNvSpPr>
          <p:nvPr>
            <p:ph type="dt" idx="13"/>
          </p:nvPr>
        </p:nvSpPr>
        <p:spPr/>
        <p:txBody>
          <a:bodyPr/>
          <a:lstStyle/>
          <a:p>
            <a:r>
              <a:rPr lang="en-US" smtClean="0"/>
              <a:t>Lesson 1-4 Spending Plan</a:t>
            </a:r>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r>
              <a:rPr lang="en-US" sz="1100" kern="1200" dirty="0" smtClean="0">
                <a:solidFill>
                  <a:schemeClr val="tx1"/>
                </a:solidFill>
                <a:latin typeface="Franklin Gothic Book" pitchFamily="34" charset="0"/>
                <a:ea typeface="+mn-ea"/>
                <a:cs typeface="+mn-cs"/>
              </a:rPr>
              <a:t>Introduce students to the “pay yourself first” (PYF) strategy used to regularly set aside chunks of money to save for bigger financial goals (page 28). </a:t>
            </a:r>
          </a:p>
          <a:p>
            <a:pPr lvl="0"/>
            <a:r>
              <a:rPr lang="en-US" sz="1100" kern="1200" dirty="0" smtClean="0">
                <a:solidFill>
                  <a:schemeClr val="tx1"/>
                </a:solidFill>
                <a:latin typeface="Franklin Gothic Book" pitchFamily="34" charset="0"/>
                <a:ea typeface="+mn-ea"/>
                <a:cs typeface="+mn-cs"/>
              </a:rPr>
              <a:t>Guide students to complete </a:t>
            </a:r>
            <a:r>
              <a:rPr lang="en-US" sz="1100" b="1" kern="1200" dirty="0" smtClean="0">
                <a:solidFill>
                  <a:schemeClr val="tx1"/>
                </a:solidFill>
                <a:latin typeface="Franklin Gothic Book" pitchFamily="34" charset="0"/>
                <a:ea typeface="+mn-ea"/>
                <a:cs typeface="+mn-cs"/>
              </a:rPr>
              <a:t>Activity 1.8: My Expenses</a:t>
            </a:r>
            <a:r>
              <a:rPr lang="en-US" sz="1100" kern="1200" dirty="0" smtClean="0">
                <a:solidFill>
                  <a:schemeClr val="tx1"/>
                </a:solidFill>
                <a:latin typeface="Franklin Gothic Book" pitchFamily="34" charset="0"/>
                <a:ea typeface="+mn-ea"/>
                <a:cs typeface="+mn-cs"/>
              </a:rPr>
              <a:t>. If available, they can use the responses from Activity 1.2: My Disappearing Dollars to classify their expenses. </a:t>
            </a:r>
          </a:p>
        </p:txBody>
      </p:sp>
      <p:sp>
        <p:nvSpPr>
          <p:cNvPr id="4" name="Slide Number Placeholder 3"/>
          <p:cNvSpPr>
            <a:spLocks noGrp="1"/>
          </p:cNvSpPr>
          <p:nvPr>
            <p:ph type="sldNum" sz="quarter" idx="10"/>
          </p:nvPr>
        </p:nvSpPr>
        <p:spPr/>
        <p:txBody>
          <a:bodyPr/>
          <a:lstStyle/>
          <a:p>
            <a:fld id="{4EA46D89-52E0-BF4F-8153-F8284B0F04E0}" type="slidenum">
              <a:rPr lang="en-US" smtClean="0"/>
              <a:pPr/>
              <a:t>10</a:t>
            </a:fld>
            <a:endParaRPr lang="en-US" dirty="0"/>
          </a:p>
        </p:txBody>
      </p:sp>
      <p:sp>
        <p:nvSpPr>
          <p:cNvPr id="5" name="Footer Placeholder 4"/>
          <p:cNvSpPr>
            <a:spLocks noGrp="1"/>
          </p:cNvSpPr>
          <p:nvPr>
            <p:ph type="ftr" sz="quarter" idx="11"/>
          </p:nvPr>
        </p:nvSpPr>
        <p:spPr/>
        <p:txBody>
          <a:bodyPr/>
          <a:lstStyle/>
          <a:p>
            <a:r>
              <a:rPr lang="en-US" smtClean="0"/>
              <a:t>(c)2012 National Endowment for Financial Education</a:t>
            </a:r>
            <a:endParaRPr lang="en-US" dirty="0"/>
          </a:p>
        </p:txBody>
      </p:sp>
      <p:sp>
        <p:nvSpPr>
          <p:cNvPr id="6" name="Header Placeholder 5"/>
          <p:cNvSpPr>
            <a:spLocks noGrp="1"/>
          </p:cNvSpPr>
          <p:nvPr>
            <p:ph type="hdr" sz="quarter" idx="12"/>
          </p:nvPr>
        </p:nvSpPr>
        <p:spPr/>
        <p:txBody>
          <a:bodyPr/>
          <a:lstStyle/>
          <a:p>
            <a:r>
              <a:rPr lang="en-US" smtClean="0"/>
              <a:t>High School Financial Planning Program Lesson</a:t>
            </a:r>
            <a:endParaRPr lang="en-US" dirty="0"/>
          </a:p>
        </p:txBody>
      </p:sp>
      <p:sp>
        <p:nvSpPr>
          <p:cNvPr id="7" name="Date Placeholder 6"/>
          <p:cNvSpPr>
            <a:spLocks noGrp="1"/>
          </p:cNvSpPr>
          <p:nvPr>
            <p:ph type="dt" idx="13"/>
          </p:nvPr>
        </p:nvSpPr>
        <p:spPr/>
        <p:txBody>
          <a:bodyPr/>
          <a:lstStyle/>
          <a:p>
            <a:r>
              <a:rPr lang="en-US" smtClean="0"/>
              <a:t>Lesson 1-4 Spending Plan</a:t>
            </a:r>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77800" marR="0" lvl="0" indent="-177800" algn="l" defTabSz="457200" rtl="0" eaLnBrk="1" fontAlgn="auto" latinLnBrk="0" hangingPunct="1">
              <a:lnSpc>
                <a:spcPct val="150000"/>
              </a:lnSpc>
              <a:spcBef>
                <a:spcPts val="1200"/>
              </a:spcBef>
              <a:spcAft>
                <a:spcPts val="0"/>
              </a:spcAft>
              <a:buClrTx/>
              <a:buSzTx/>
              <a:buFont typeface="Wingdings" pitchFamily="2" charset="2"/>
              <a:buChar char="q"/>
              <a:tabLst>
                <a:tab pos="177800" algn="l"/>
              </a:tabLst>
              <a:defRPr/>
            </a:pPr>
            <a:r>
              <a:rPr lang="en-US" sz="1100" kern="1200" dirty="0" smtClean="0">
                <a:solidFill>
                  <a:schemeClr val="tx1"/>
                </a:solidFill>
                <a:latin typeface="Franklin Gothic Book" pitchFamily="34" charset="0"/>
                <a:ea typeface="+mn-ea"/>
                <a:cs typeface="+mn-cs"/>
              </a:rPr>
              <a:t>Point out Michael’s plan (page 30) to illustrate an example of a month spending plan/budget. Display Slide 11 as you suggest ways to adjust a plan so the income is equal to or more than the anticipated expenses.</a:t>
            </a:r>
          </a:p>
          <a:p>
            <a:pPr marL="177800" marR="0" lvl="0" indent="-177800" algn="l" defTabSz="457200" rtl="0" eaLnBrk="1" fontAlgn="auto" latinLnBrk="0" hangingPunct="1">
              <a:lnSpc>
                <a:spcPct val="150000"/>
              </a:lnSpc>
              <a:spcBef>
                <a:spcPts val="1200"/>
              </a:spcBef>
              <a:spcAft>
                <a:spcPts val="0"/>
              </a:spcAft>
              <a:buClrTx/>
              <a:buSzTx/>
              <a:buFont typeface="Wingdings" pitchFamily="2" charset="2"/>
              <a:buChar char="q"/>
              <a:tabLst>
                <a:tab pos="177800" algn="l"/>
              </a:tabLst>
              <a:defRPr/>
            </a:pPr>
            <a:r>
              <a:rPr lang="en-US" sz="1100" kern="1200" dirty="0" smtClean="0">
                <a:solidFill>
                  <a:schemeClr val="tx1"/>
                </a:solidFill>
                <a:latin typeface="Franklin Gothic Book" pitchFamily="34" charset="0"/>
                <a:ea typeface="+mn-ea"/>
                <a:cs typeface="+mn-cs"/>
              </a:rPr>
              <a:t>Click 1: If</a:t>
            </a:r>
            <a:r>
              <a:rPr lang="en-US" sz="1100" kern="1200" baseline="0" dirty="0" smtClean="0">
                <a:solidFill>
                  <a:schemeClr val="tx1"/>
                </a:solidFill>
                <a:latin typeface="Franklin Gothic Book" pitchFamily="34" charset="0"/>
                <a:ea typeface="+mn-ea"/>
                <a:cs typeface="+mn-cs"/>
              </a:rPr>
              <a:t> expenses exceed income, determine ways to:</a:t>
            </a:r>
            <a:br>
              <a:rPr lang="en-US" sz="1100" kern="1200" baseline="0" dirty="0" smtClean="0">
                <a:solidFill>
                  <a:schemeClr val="tx1"/>
                </a:solidFill>
                <a:latin typeface="Franklin Gothic Book" pitchFamily="34" charset="0"/>
                <a:ea typeface="+mn-ea"/>
                <a:cs typeface="+mn-cs"/>
              </a:rPr>
            </a:br>
            <a:r>
              <a:rPr lang="en-US" sz="1100" kern="1200" baseline="0" dirty="0" smtClean="0">
                <a:solidFill>
                  <a:schemeClr val="tx1"/>
                </a:solidFill>
                <a:latin typeface="Franklin Gothic Book" pitchFamily="34" charset="0"/>
                <a:ea typeface="+mn-ea"/>
                <a:cs typeface="+mn-cs"/>
              </a:rPr>
              <a:t>- decrease variable expenses</a:t>
            </a:r>
            <a:br>
              <a:rPr lang="en-US" sz="1100" kern="1200" baseline="0" dirty="0" smtClean="0">
                <a:solidFill>
                  <a:schemeClr val="tx1"/>
                </a:solidFill>
                <a:latin typeface="Franklin Gothic Book" pitchFamily="34" charset="0"/>
                <a:ea typeface="+mn-ea"/>
                <a:cs typeface="+mn-cs"/>
              </a:rPr>
            </a:br>
            <a:r>
              <a:rPr lang="en-US" sz="1100" kern="1200" baseline="0" dirty="0" smtClean="0">
                <a:solidFill>
                  <a:schemeClr val="tx1"/>
                </a:solidFill>
                <a:latin typeface="Franklin Gothic Book" pitchFamily="34" charset="0"/>
                <a:ea typeface="+mn-ea"/>
                <a:cs typeface="+mn-cs"/>
              </a:rPr>
              <a:t>- increase income</a:t>
            </a:r>
            <a:br>
              <a:rPr lang="en-US" sz="1100" kern="1200" baseline="0" dirty="0" smtClean="0">
                <a:solidFill>
                  <a:schemeClr val="tx1"/>
                </a:solidFill>
                <a:latin typeface="Franklin Gothic Book" pitchFamily="34" charset="0"/>
                <a:ea typeface="+mn-ea"/>
                <a:cs typeface="+mn-cs"/>
              </a:rPr>
            </a:br>
            <a:r>
              <a:rPr lang="en-US" sz="1100" kern="1200" baseline="0" dirty="0" smtClean="0">
                <a:solidFill>
                  <a:schemeClr val="tx1"/>
                </a:solidFill>
                <a:latin typeface="Franklin Gothic Book" pitchFamily="34" charset="0"/>
                <a:ea typeface="+mn-ea"/>
                <a:cs typeface="+mn-cs"/>
              </a:rPr>
              <a:t>- delay unnecessary payment</a:t>
            </a:r>
          </a:p>
          <a:p>
            <a:pPr marL="177800" marR="0" lvl="0" indent="-177800" algn="l" defTabSz="457200" rtl="0" eaLnBrk="1" fontAlgn="auto" latinLnBrk="0" hangingPunct="1">
              <a:lnSpc>
                <a:spcPct val="150000"/>
              </a:lnSpc>
              <a:spcBef>
                <a:spcPts val="1200"/>
              </a:spcBef>
              <a:spcAft>
                <a:spcPts val="0"/>
              </a:spcAft>
              <a:buClrTx/>
              <a:buSzTx/>
              <a:buFont typeface="Wingdings" pitchFamily="2" charset="2"/>
              <a:buChar char="q"/>
              <a:tabLst>
                <a:tab pos="177800" algn="l"/>
              </a:tabLst>
              <a:defRPr/>
            </a:pPr>
            <a:r>
              <a:rPr lang="en-US" sz="1100" kern="1200" baseline="0" dirty="0" smtClean="0">
                <a:solidFill>
                  <a:schemeClr val="tx1"/>
                </a:solidFill>
                <a:latin typeface="Franklin Gothic Book" pitchFamily="34" charset="0"/>
                <a:ea typeface="+mn-ea"/>
                <a:cs typeface="+mn-cs"/>
              </a:rPr>
              <a:t>Click 2: If income exceeds expenses, this is a good opportunity to:</a:t>
            </a:r>
            <a:br>
              <a:rPr lang="en-US" sz="1100" kern="1200" baseline="0" dirty="0" smtClean="0">
                <a:solidFill>
                  <a:schemeClr val="tx1"/>
                </a:solidFill>
                <a:latin typeface="Franklin Gothic Book" pitchFamily="34" charset="0"/>
                <a:ea typeface="+mn-ea"/>
                <a:cs typeface="+mn-cs"/>
              </a:rPr>
            </a:br>
            <a:r>
              <a:rPr lang="en-US" sz="1100" kern="1200" baseline="0" dirty="0" smtClean="0">
                <a:solidFill>
                  <a:schemeClr val="tx1"/>
                </a:solidFill>
                <a:latin typeface="Franklin Gothic Book" pitchFamily="34" charset="0"/>
                <a:ea typeface="+mn-ea"/>
                <a:cs typeface="+mn-cs"/>
              </a:rPr>
              <a:t>- increase the amount set aside for the PYF funds and savings goals</a:t>
            </a:r>
            <a:br>
              <a:rPr lang="en-US" sz="1100" kern="1200" baseline="0" dirty="0" smtClean="0">
                <a:solidFill>
                  <a:schemeClr val="tx1"/>
                </a:solidFill>
                <a:latin typeface="Franklin Gothic Book" pitchFamily="34" charset="0"/>
                <a:ea typeface="+mn-ea"/>
                <a:cs typeface="+mn-cs"/>
              </a:rPr>
            </a:br>
            <a:r>
              <a:rPr lang="en-US" sz="1100" kern="1200" baseline="0" dirty="0" smtClean="0">
                <a:solidFill>
                  <a:schemeClr val="tx1"/>
                </a:solidFill>
                <a:latin typeface="Franklin Gothic Book" pitchFamily="34" charset="0"/>
                <a:ea typeface="+mn-ea"/>
                <a:cs typeface="+mn-cs"/>
              </a:rPr>
              <a:t>- decrease the amount owned</a:t>
            </a:r>
            <a:endParaRPr lang="en-US" sz="1100" kern="1200" dirty="0" smtClean="0">
              <a:solidFill>
                <a:schemeClr val="tx1"/>
              </a:solidFill>
              <a:latin typeface="Franklin Gothic Book" pitchFamily="34" charset="0"/>
              <a:ea typeface="+mn-ea"/>
              <a:cs typeface="+mn-cs"/>
            </a:endParaRPr>
          </a:p>
          <a:p>
            <a:endParaRPr lang="en-US" dirty="0"/>
          </a:p>
        </p:txBody>
      </p:sp>
      <p:sp>
        <p:nvSpPr>
          <p:cNvPr id="4" name="Header Placeholder 3"/>
          <p:cNvSpPr>
            <a:spLocks noGrp="1"/>
          </p:cNvSpPr>
          <p:nvPr>
            <p:ph type="hdr" sz="quarter" idx="10"/>
          </p:nvPr>
        </p:nvSpPr>
        <p:spPr/>
        <p:txBody>
          <a:bodyPr/>
          <a:lstStyle/>
          <a:p>
            <a:r>
              <a:rPr lang="en-US" smtClean="0"/>
              <a:t>High School Financial Planning Program Lesson</a:t>
            </a:r>
            <a:endParaRPr lang="en-US" dirty="0"/>
          </a:p>
        </p:txBody>
      </p:sp>
      <p:sp>
        <p:nvSpPr>
          <p:cNvPr id="5" name="Date Placeholder 4"/>
          <p:cNvSpPr>
            <a:spLocks noGrp="1"/>
          </p:cNvSpPr>
          <p:nvPr>
            <p:ph type="dt" idx="11"/>
          </p:nvPr>
        </p:nvSpPr>
        <p:spPr/>
        <p:txBody>
          <a:bodyPr/>
          <a:lstStyle/>
          <a:p>
            <a:r>
              <a:rPr lang="en-US" smtClean="0"/>
              <a:t>Lesson 1-4 Spending Plan</a:t>
            </a:r>
            <a:endParaRPr lang="en-US" dirty="0"/>
          </a:p>
        </p:txBody>
      </p:sp>
      <p:sp>
        <p:nvSpPr>
          <p:cNvPr id="6" name="Footer Placeholder 5"/>
          <p:cNvSpPr>
            <a:spLocks noGrp="1"/>
          </p:cNvSpPr>
          <p:nvPr>
            <p:ph type="ftr" sz="quarter" idx="12"/>
          </p:nvPr>
        </p:nvSpPr>
        <p:spPr/>
        <p:txBody>
          <a:bodyPr/>
          <a:lstStyle/>
          <a:p>
            <a:r>
              <a:rPr lang="en-US" smtClean="0"/>
              <a:t>(c)2012 National Endowment for Financial Education</a:t>
            </a:r>
            <a:endParaRPr lang="en-US" dirty="0"/>
          </a:p>
        </p:txBody>
      </p:sp>
      <p:sp>
        <p:nvSpPr>
          <p:cNvPr id="7" name="Slide Number Placeholder 6"/>
          <p:cNvSpPr>
            <a:spLocks noGrp="1"/>
          </p:cNvSpPr>
          <p:nvPr>
            <p:ph type="sldNum" sz="quarter" idx="13"/>
          </p:nvPr>
        </p:nvSpPr>
        <p:spPr/>
        <p:txBody>
          <a:bodyPr/>
          <a:lstStyle/>
          <a:p>
            <a:fld id="{4EA46D89-52E0-BF4F-8153-F8284B0F04E0}" type="slidenum">
              <a:rPr lang="en-US" smtClean="0"/>
              <a:pPr/>
              <a:t>11</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r>
              <a:rPr lang="en-US" sz="1100" kern="1200" dirty="0" smtClean="0">
                <a:solidFill>
                  <a:schemeClr val="tx1"/>
                </a:solidFill>
                <a:latin typeface="Franklin Gothic Book" pitchFamily="34" charset="0"/>
                <a:ea typeface="+mn-ea"/>
                <a:cs typeface="+mn-cs"/>
              </a:rPr>
              <a:t>Display and distribute </a:t>
            </a:r>
            <a:r>
              <a:rPr lang="en-US" sz="1100" b="1" kern="1200" dirty="0" smtClean="0">
                <a:solidFill>
                  <a:schemeClr val="tx1"/>
                </a:solidFill>
                <a:latin typeface="Franklin Gothic Book" pitchFamily="34" charset="0"/>
                <a:ea typeface="+mn-ea"/>
                <a:cs typeface="+mn-cs"/>
              </a:rPr>
              <a:t>Maya’s Spending Plan</a:t>
            </a:r>
            <a:r>
              <a:rPr lang="en-US" sz="1100" kern="1200" dirty="0" smtClean="0">
                <a:solidFill>
                  <a:schemeClr val="tx1"/>
                </a:solidFill>
                <a:latin typeface="Franklin Gothic Book" pitchFamily="34" charset="0"/>
                <a:ea typeface="+mn-ea"/>
                <a:cs typeface="+mn-cs"/>
              </a:rPr>
              <a:t> task as you preview the task with the students. Have students independently create a spending for Maya. Circulate around the room to make sure students put the correct amounts on a budget sheet. </a:t>
            </a:r>
          </a:p>
          <a:p>
            <a:r>
              <a:rPr lang="en-US" sz="1100" kern="1200" dirty="0" smtClean="0">
                <a:solidFill>
                  <a:schemeClr val="tx1"/>
                </a:solidFill>
                <a:latin typeface="Franklin Gothic Book" pitchFamily="34" charset="0"/>
                <a:ea typeface="+mn-ea"/>
                <a:cs typeface="+mn-cs"/>
              </a:rPr>
              <a:t>When finished, arrange for the students to work in pairs to compare solutions. Instruct them to reach consensus on how to adjust the total income to match the total expenses. Point out that there is no one way to balance it as long as the income covers the expenses and Maya’s spending needs and goals are reflected in the final plan.</a:t>
            </a:r>
            <a:endParaRPr lang="en-US" dirty="0"/>
          </a:p>
        </p:txBody>
      </p:sp>
      <p:sp>
        <p:nvSpPr>
          <p:cNvPr id="4" name="Slide Number Placeholder 3"/>
          <p:cNvSpPr>
            <a:spLocks noGrp="1"/>
          </p:cNvSpPr>
          <p:nvPr>
            <p:ph type="sldNum" sz="quarter" idx="10"/>
          </p:nvPr>
        </p:nvSpPr>
        <p:spPr/>
        <p:txBody>
          <a:bodyPr/>
          <a:lstStyle/>
          <a:p>
            <a:fld id="{4EA46D89-52E0-BF4F-8153-F8284B0F04E0}" type="slidenum">
              <a:rPr lang="en-US" smtClean="0"/>
              <a:pPr/>
              <a:t>12</a:t>
            </a:fld>
            <a:endParaRPr lang="en-US" dirty="0"/>
          </a:p>
        </p:txBody>
      </p:sp>
      <p:sp>
        <p:nvSpPr>
          <p:cNvPr id="5" name="Footer Placeholder 4"/>
          <p:cNvSpPr>
            <a:spLocks noGrp="1"/>
          </p:cNvSpPr>
          <p:nvPr>
            <p:ph type="ftr" sz="quarter" idx="11"/>
          </p:nvPr>
        </p:nvSpPr>
        <p:spPr/>
        <p:txBody>
          <a:bodyPr/>
          <a:lstStyle/>
          <a:p>
            <a:r>
              <a:rPr lang="en-US" smtClean="0"/>
              <a:t>(c)2012 National Endowment for Financial Education</a:t>
            </a:r>
            <a:endParaRPr lang="en-US" dirty="0"/>
          </a:p>
        </p:txBody>
      </p:sp>
      <p:sp>
        <p:nvSpPr>
          <p:cNvPr id="6" name="Header Placeholder 5"/>
          <p:cNvSpPr>
            <a:spLocks noGrp="1"/>
          </p:cNvSpPr>
          <p:nvPr>
            <p:ph type="hdr" sz="quarter" idx="12"/>
          </p:nvPr>
        </p:nvSpPr>
        <p:spPr/>
        <p:txBody>
          <a:bodyPr/>
          <a:lstStyle/>
          <a:p>
            <a:r>
              <a:rPr lang="en-US" smtClean="0"/>
              <a:t>High School Financial Planning Program Lesson</a:t>
            </a:r>
            <a:endParaRPr lang="en-US" dirty="0"/>
          </a:p>
        </p:txBody>
      </p:sp>
      <p:sp>
        <p:nvSpPr>
          <p:cNvPr id="7" name="Date Placeholder 6"/>
          <p:cNvSpPr>
            <a:spLocks noGrp="1"/>
          </p:cNvSpPr>
          <p:nvPr>
            <p:ph type="dt" idx="13"/>
          </p:nvPr>
        </p:nvSpPr>
        <p:spPr/>
        <p:txBody>
          <a:bodyPr/>
          <a:lstStyle/>
          <a:p>
            <a:r>
              <a:rPr lang="en-US" smtClean="0"/>
              <a:t>Lesson 1-4 Spending Plan</a:t>
            </a:r>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Facilitate</a:t>
            </a:r>
            <a:r>
              <a:rPr lang="en-US" baseline="0" dirty="0" smtClean="0"/>
              <a:t> a discussion about how planning can reduce worries and stress. With a plan people can arrange to have money available for regular, expected money obligations while also making progress to set aside funds for financial goals. Without a plan, people may not have an awareness of how they are spending money.</a:t>
            </a:r>
            <a:endParaRPr lang="en-US" dirty="0"/>
          </a:p>
        </p:txBody>
      </p:sp>
      <p:sp>
        <p:nvSpPr>
          <p:cNvPr id="4" name="Slide Number Placeholder 3"/>
          <p:cNvSpPr>
            <a:spLocks noGrp="1"/>
          </p:cNvSpPr>
          <p:nvPr>
            <p:ph type="sldNum" sz="quarter" idx="10"/>
          </p:nvPr>
        </p:nvSpPr>
        <p:spPr/>
        <p:txBody>
          <a:bodyPr/>
          <a:lstStyle/>
          <a:p>
            <a:fld id="{4EA46D89-52E0-BF4F-8153-F8284B0F04E0}" type="slidenum">
              <a:rPr lang="en-US" smtClean="0"/>
              <a:pPr/>
              <a:t>13</a:t>
            </a:fld>
            <a:endParaRPr lang="en-US" dirty="0"/>
          </a:p>
        </p:txBody>
      </p:sp>
      <p:sp>
        <p:nvSpPr>
          <p:cNvPr id="5" name="Footer Placeholder 4"/>
          <p:cNvSpPr>
            <a:spLocks noGrp="1"/>
          </p:cNvSpPr>
          <p:nvPr>
            <p:ph type="ftr" sz="quarter" idx="11"/>
          </p:nvPr>
        </p:nvSpPr>
        <p:spPr/>
        <p:txBody>
          <a:bodyPr/>
          <a:lstStyle/>
          <a:p>
            <a:r>
              <a:rPr lang="en-US" smtClean="0"/>
              <a:t>(c)2012 National Endowment for Financial Education</a:t>
            </a:r>
            <a:endParaRPr lang="en-US" dirty="0"/>
          </a:p>
        </p:txBody>
      </p:sp>
      <p:sp>
        <p:nvSpPr>
          <p:cNvPr id="6" name="Header Placeholder 5"/>
          <p:cNvSpPr>
            <a:spLocks noGrp="1"/>
          </p:cNvSpPr>
          <p:nvPr>
            <p:ph type="hdr" sz="quarter" idx="12"/>
          </p:nvPr>
        </p:nvSpPr>
        <p:spPr/>
        <p:txBody>
          <a:bodyPr/>
          <a:lstStyle/>
          <a:p>
            <a:r>
              <a:rPr lang="en-US" smtClean="0"/>
              <a:t>High School Financial Planning Program Lesson</a:t>
            </a:r>
            <a:endParaRPr lang="en-US" dirty="0"/>
          </a:p>
        </p:txBody>
      </p:sp>
      <p:sp>
        <p:nvSpPr>
          <p:cNvPr id="7" name="Date Placeholder 6"/>
          <p:cNvSpPr>
            <a:spLocks noGrp="1"/>
          </p:cNvSpPr>
          <p:nvPr>
            <p:ph type="dt" idx="13"/>
          </p:nvPr>
        </p:nvSpPr>
        <p:spPr/>
        <p:txBody>
          <a:bodyPr/>
          <a:lstStyle/>
          <a:p>
            <a:r>
              <a:rPr lang="en-US" smtClean="0"/>
              <a:t>Lesson 1-4 Spending Plan</a:t>
            </a:r>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r>
              <a:rPr lang="en-US" dirty="0" smtClean="0"/>
              <a:t>Guide students to use what they have learned to create their own spending plans for a specific event, financial goal, or to cover their currently monthly expenses. Direct students to use information that is realistic for their current situation. </a:t>
            </a:r>
          </a:p>
          <a:p>
            <a:pPr marL="0" indent="0">
              <a:buNone/>
              <a:tabLst/>
            </a:pPr>
            <a:r>
              <a:rPr lang="en-US" b="1" dirty="0" smtClean="0"/>
              <a:t>Note:</a:t>
            </a:r>
            <a:r>
              <a:rPr lang="en-US" dirty="0" smtClean="0"/>
              <a:t> For students who don’t have regular income, arrange for them to either work use a fictitious situation or arrange to use information for a club project or youth program. [Extension Task]</a:t>
            </a:r>
            <a:endParaRPr lang="en-US" dirty="0"/>
          </a:p>
        </p:txBody>
      </p:sp>
      <p:sp>
        <p:nvSpPr>
          <p:cNvPr id="4" name="Slide Number Placeholder 3"/>
          <p:cNvSpPr>
            <a:spLocks noGrp="1"/>
          </p:cNvSpPr>
          <p:nvPr>
            <p:ph type="sldNum" sz="quarter" idx="10"/>
          </p:nvPr>
        </p:nvSpPr>
        <p:spPr/>
        <p:txBody>
          <a:bodyPr/>
          <a:lstStyle/>
          <a:p>
            <a:fld id="{4EA46D89-52E0-BF4F-8153-F8284B0F04E0}" type="slidenum">
              <a:rPr lang="en-US" smtClean="0"/>
              <a:pPr/>
              <a:t>14</a:t>
            </a:fld>
            <a:endParaRPr lang="en-US" dirty="0"/>
          </a:p>
        </p:txBody>
      </p:sp>
      <p:sp>
        <p:nvSpPr>
          <p:cNvPr id="5" name="Footer Placeholder 4"/>
          <p:cNvSpPr>
            <a:spLocks noGrp="1"/>
          </p:cNvSpPr>
          <p:nvPr>
            <p:ph type="ftr" sz="quarter" idx="11"/>
          </p:nvPr>
        </p:nvSpPr>
        <p:spPr/>
        <p:txBody>
          <a:bodyPr/>
          <a:lstStyle/>
          <a:p>
            <a:r>
              <a:rPr lang="en-US" smtClean="0"/>
              <a:t>(c)2012 National Endowment for Financial Education</a:t>
            </a:r>
            <a:endParaRPr lang="en-US" dirty="0"/>
          </a:p>
        </p:txBody>
      </p:sp>
      <p:sp>
        <p:nvSpPr>
          <p:cNvPr id="6" name="Header Placeholder 5"/>
          <p:cNvSpPr>
            <a:spLocks noGrp="1"/>
          </p:cNvSpPr>
          <p:nvPr>
            <p:ph type="hdr" sz="quarter" idx="12"/>
          </p:nvPr>
        </p:nvSpPr>
        <p:spPr/>
        <p:txBody>
          <a:bodyPr/>
          <a:lstStyle/>
          <a:p>
            <a:r>
              <a:rPr lang="en-US" smtClean="0"/>
              <a:t>High School Financial Planning Program Lesson</a:t>
            </a:r>
            <a:endParaRPr lang="en-US" dirty="0"/>
          </a:p>
        </p:txBody>
      </p:sp>
      <p:sp>
        <p:nvSpPr>
          <p:cNvPr id="7" name="Date Placeholder 6"/>
          <p:cNvSpPr>
            <a:spLocks noGrp="1"/>
          </p:cNvSpPr>
          <p:nvPr>
            <p:ph type="dt" idx="13"/>
          </p:nvPr>
        </p:nvSpPr>
        <p:spPr/>
        <p:txBody>
          <a:bodyPr/>
          <a:lstStyle/>
          <a:p>
            <a:r>
              <a:rPr lang="en-US" smtClean="0"/>
              <a:t>Lesson 1-4 Spending Plan</a:t>
            </a:r>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If</a:t>
            </a:r>
            <a:r>
              <a:rPr lang="en-US" baseline="0" dirty="0" smtClean="0"/>
              <a:t> you are teaching additional units, preview upcoming lesson concepts and assignment/assessment deadlines.</a:t>
            </a:r>
            <a:endParaRPr lang="en-US" dirty="0"/>
          </a:p>
        </p:txBody>
      </p:sp>
      <p:sp>
        <p:nvSpPr>
          <p:cNvPr id="4" name="Slide Number Placeholder 3"/>
          <p:cNvSpPr>
            <a:spLocks noGrp="1"/>
          </p:cNvSpPr>
          <p:nvPr>
            <p:ph type="sldNum" sz="quarter" idx="10"/>
          </p:nvPr>
        </p:nvSpPr>
        <p:spPr/>
        <p:txBody>
          <a:bodyPr/>
          <a:lstStyle/>
          <a:p>
            <a:fld id="{4EA46D89-52E0-BF4F-8153-F8284B0F04E0}" type="slidenum">
              <a:rPr lang="en-US" smtClean="0"/>
              <a:pPr/>
              <a:t>15</a:t>
            </a:fld>
            <a:endParaRPr lang="en-US" dirty="0"/>
          </a:p>
        </p:txBody>
      </p:sp>
      <p:sp>
        <p:nvSpPr>
          <p:cNvPr id="5" name="Footer Placeholder 4"/>
          <p:cNvSpPr>
            <a:spLocks noGrp="1"/>
          </p:cNvSpPr>
          <p:nvPr>
            <p:ph type="ftr" sz="quarter" idx="11"/>
          </p:nvPr>
        </p:nvSpPr>
        <p:spPr/>
        <p:txBody>
          <a:bodyPr/>
          <a:lstStyle/>
          <a:p>
            <a:r>
              <a:rPr lang="en-US" smtClean="0"/>
              <a:t>(c)2012 National Endowment for Financial Education</a:t>
            </a:r>
            <a:endParaRPr lang="en-US" dirty="0"/>
          </a:p>
        </p:txBody>
      </p:sp>
      <p:sp>
        <p:nvSpPr>
          <p:cNvPr id="6" name="Header Placeholder 5"/>
          <p:cNvSpPr>
            <a:spLocks noGrp="1"/>
          </p:cNvSpPr>
          <p:nvPr>
            <p:ph type="hdr" sz="quarter" idx="12"/>
          </p:nvPr>
        </p:nvSpPr>
        <p:spPr/>
        <p:txBody>
          <a:bodyPr/>
          <a:lstStyle/>
          <a:p>
            <a:r>
              <a:rPr lang="en-US" smtClean="0"/>
              <a:t>High School Financial Planning Program Lesson</a:t>
            </a:r>
            <a:endParaRPr lang="en-US" dirty="0"/>
          </a:p>
        </p:txBody>
      </p:sp>
      <p:sp>
        <p:nvSpPr>
          <p:cNvPr id="7" name="Date Placeholder 6"/>
          <p:cNvSpPr>
            <a:spLocks noGrp="1"/>
          </p:cNvSpPr>
          <p:nvPr>
            <p:ph type="dt" idx="13"/>
          </p:nvPr>
        </p:nvSpPr>
        <p:spPr/>
        <p:txBody>
          <a:bodyPr/>
          <a:lstStyle/>
          <a:p>
            <a:r>
              <a:rPr lang="en-US" smtClean="0"/>
              <a:t>Lesson 1-4 Spending Plan</a:t>
            </a:r>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Display this slide</a:t>
            </a:r>
            <a:r>
              <a:rPr lang="en-US" baseline="0" dirty="0" smtClean="0"/>
              <a:t> as you transition into the lesson.</a:t>
            </a:r>
            <a:endParaRPr lang="en-US" dirty="0"/>
          </a:p>
        </p:txBody>
      </p:sp>
      <p:sp>
        <p:nvSpPr>
          <p:cNvPr id="4" name="Slide Number Placeholder 3"/>
          <p:cNvSpPr>
            <a:spLocks noGrp="1"/>
          </p:cNvSpPr>
          <p:nvPr>
            <p:ph type="sldNum" sz="quarter" idx="10"/>
          </p:nvPr>
        </p:nvSpPr>
        <p:spPr/>
        <p:txBody>
          <a:bodyPr/>
          <a:lstStyle/>
          <a:p>
            <a:fld id="{4EA46D89-52E0-BF4F-8153-F8284B0F04E0}" type="slidenum">
              <a:rPr lang="en-US" smtClean="0"/>
              <a:pPr/>
              <a:t>1</a:t>
            </a:fld>
            <a:endParaRPr lang="en-US" dirty="0"/>
          </a:p>
        </p:txBody>
      </p:sp>
      <p:sp>
        <p:nvSpPr>
          <p:cNvPr id="5" name="Footer Placeholder 4"/>
          <p:cNvSpPr>
            <a:spLocks noGrp="1"/>
          </p:cNvSpPr>
          <p:nvPr>
            <p:ph type="ftr" sz="quarter" idx="11"/>
          </p:nvPr>
        </p:nvSpPr>
        <p:spPr/>
        <p:txBody>
          <a:bodyPr/>
          <a:lstStyle/>
          <a:p>
            <a:r>
              <a:rPr lang="en-US" smtClean="0"/>
              <a:t>(c)2012 National Endowment for Financial Education</a:t>
            </a:r>
            <a:endParaRPr lang="en-US" dirty="0"/>
          </a:p>
        </p:txBody>
      </p:sp>
      <p:sp>
        <p:nvSpPr>
          <p:cNvPr id="6" name="Header Placeholder 5"/>
          <p:cNvSpPr>
            <a:spLocks noGrp="1"/>
          </p:cNvSpPr>
          <p:nvPr>
            <p:ph type="hdr" sz="quarter" idx="12"/>
          </p:nvPr>
        </p:nvSpPr>
        <p:spPr/>
        <p:txBody>
          <a:bodyPr/>
          <a:lstStyle/>
          <a:p>
            <a:r>
              <a:rPr lang="en-US" smtClean="0"/>
              <a:t>High School Financial Planning Program Lesson</a:t>
            </a:r>
            <a:endParaRPr lang="en-US" dirty="0"/>
          </a:p>
        </p:txBody>
      </p:sp>
      <p:sp>
        <p:nvSpPr>
          <p:cNvPr id="7" name="Date Placeholder 6"/>
          <p:cNvSpPr>
            <a:spLocks noGrp="1"/>
          </p:cNvSpPr>
          <p:nvPr>
            <p:ph type="dt" idx="13"/>
          </p:nvPr>
        </p:nvSpPr>
        <p:spPr/>
        <p:txBody>
          <a:bodyPr/>
          <a:lstStyle/>
          <a:p>
            <a:r>
              <a:rPr lang="en-US" smtClean="0"/>
              <a:t>Lesson 1-4 Spending Plan</a:t>
            </a:r>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Wingdings" pitchFamily="2" charset="2"/>
              <a:buChar char="q"/>
            </a:pPr>
            <a:r>
              <a:rPr lang="en-US" dirty="0" smtClean="0"/>
              <a:t>Ask students to brainstorm ways they think that businesses use sales and marketing tactics to entice shoppers to buy things. Use these questions to prompt the brainstorming. </a:t>
            </a:r>
            <a:r>
              <a:rPr lang="en-US" baseline="0" dirty="0" smtClean="0"/>
              <a:t>Use this class task to kick off the lesson.</a:t>
            </a:r>
          </a:p>
          <a:p>
            <a:r>
              <a:rPr lang="en-US" b="0" baseline="0" dirty="0" smtClean="0"/>
              <a:t>Alternative: </a:t>
            </a:r>
            <a:r>
              <a:rPr lang="en-US" dirty="0" smtClean="0"/>
              <a:t>Ask older students to share their sales pitch experiences if they ever purchased a car. If they have gone car shopping, what types of techniques did the salesperson use to make the sale or try to get the students to spend more than planned?</a:t>
            </a:r>
            <a:endParaRPr lang="en-US" b="0" dirty="0"/>
          </a:p>
        </p:txBody>
      </p:sp>
      <p:sp>
        <p:nvSpPr>
          <p:cNvPr id="4" name="Slide Number Placeholder 3"/>
          <p:cNvSpPr>
            <a:spLocks noGrp="1"/>
          </p:cNvSpPr>
          <p:nvPr>
            <p:ph type="sldNum" sz="quarter" idx="10"/>
          </p:nvPr>
        </p:nvSpPr>
        <p:spPr/>
        <p:txBody>
          <a:bodyPr/>
          <a:lstStyle/>
          <a:p>
            <a:fld id="{4EA46D89-52E0-BF4F-8153-F8284B0F04E0}" type="slidenum">
              <a:rPr lang="en-US" smtClean="0"/>
              <a:pPr/>
              <a:t>2</a:t>
            </a:fld>
            <a:endParaRPr lang="en-US" dirty="0"/>
          </a:p>
        </p:txBody>
      </p:sp>
      <p:sp>
        <p:nvSpPr>
          <p:cNvPr id="5" name="Footer Placeholder 4"/>
          <p:cNvSpPr>
            <a:spLocks noGrp="1"/>
          </p:cNvSpPr>
          <p:nvPr>
            <p:ph type="ftr" sz="quarter" idx="11"/>
          </p:nvPr>
        </p:nvSpPr>
        <p:spPr/>
        <p:txBody>
          <a:bodyPr/>
          <a:lstStyle/>
          <a:p>
            <a:r>
              <a:rPr lang="en-US" smtClean="0"/>
              <a:t>(c)2012 National Endowment for Financial Education</a:t>
            </a:r>
            <a:endParaRPr lang="en-US" dirty="0"/>
          </a:p>
        </p:txBody>
      </p:sp>
      <p:sp>
        <p:nvSpPr>
          <p:cNvPr id="6" name="Header Placeholder 5"/>
          <p:cNvSpPr>
            <a:spLocks noGrp="1"/>
          </p:cNvSpPr>
          <p:nvPr>
            <p:ph type="hdr" sz="quarter" idx="12"/>
          </p:nvPr>
        </p:nvSpPr>
        <p:spPr/>
        <p:txBody>
          <a:bodyPr/>
          <a:lstStyle/>
          <a:p>
            <a:r>
              <a:rPr lang="en-US" smtClean="0"/>
              <a:t>High School Financial Planning Program Lesson</a:t>
            </a:r>
            <a:endParaRPr lang="en-US" dirty="0"/>
          </a:p>
        </p:txBody>
      </p:sp>
      <p:sp>
        <p:nvSpPr>
          <p:cNvPr id="7" name="Date Placeholder 6"/>
          <p:cNvSpPr>
            <a:spLocks noGrp="1"/>
          </p:cNvSpPr>
          <p:nvPr>
            <p:ph type="dt" idx="13"/>
          </p:nvPr>
        </p:nvSpPr>
        <p:spPr/>
        <p:txBody>
          <a:bodyPr/>
          <a:lstStyle/>
          <a:p>
            <a:r>
              <a:rPr lang="en-US" smtClean="0"/>
              <a:t>Lesson 1-4 Spending Plan</a:t>
            </a:r>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Wingdings" pitchFamily="2" charset="2"/>
              <a:buChar char="q"/>
            </a:pPr>
            <a:r>
              <a:rPr lang="en-US" kern="1200" dirty="0" smtClean="0">
                <a:solidFill>
                  <a:schemeClr val="tx1"/>
                </a:solidFill>
                <a:latin typeface="Franklin Gothic Book" pitchFamily="34" charset="0"/>
                <a:ea typeface="+mn-ea"/>
                <a:cs typeface="+mn-cs"/>
              </a:rPr>
              <a:t>Transition into the lesson by previewing the Learning Outcomes in the Student Learning Plan. Point out how planning ahead on how to spend money can help reduce the possibility of overspending or buying something that isn’t wanted later. </a:t>
            </a:r>
          </a:p>
          <a:p>
            <a:pPr>
              <a:buFont typeface="Wingdings" pitchFamily="2" charset="2"/>
              <a:buChar char="q"/>
            </a:pPr>
            <a:r>
              <a:rPr lang="en-US" kern="1200" dirty="0" smtClean="0">
                <a:solidFill>
                  <a:schemeClr val="tx1"/>
                </a:solidFill>
                <a:latin typeface="Franklin Gothic Book" pitchFamily="34" charset="0"/>
                <a:ea typeface="+mn-ea"/>
                <a:cs typeface="+mn-cs"/>
              </a:rPr>
              <a:t>By the end of this lesson, the students should be able to outline a spending plan that is reasonable for their current situation.</a:t>
            </a:r>
            <a:endParaRPr lang="en-US" sz="1050" baseline="0" dirty="0" smtClean="0"/>
          </a:p>
        </p:txBody>
      </p:sp>
      <p:sp>
        <p:nvSpPr>
          <p:cNvPr id="4" name="Slide Number Placeholder 3"/>
          <p:cNvSpPr>
            <a:spLocks noGrp="1"/>
          </p:cNvSpPr>
          <p:nvPr>
            <p:ph type="sldNum" sz="quarter" idx="10"/>
          </p:nvPr>
        </p:nvSpPr>
        <p:spPr/>
        <p:txBody>
          <a:bodyPr/>
          <a:lstStyle/>
          <a:p>
            <a:fld id="{4EA46D89-52E0-BF4F-8153-F8284B0F04E0}" type="slidenum">
              <a:rPr lang="en-US" smtClean="0"/>
              <a:pPr/>
              <a:t>3</a:t>
            </a:fld>
            <a:endParaRPr lang="en-US" dirty="0"/>
          </a:p>
        </p:txBody>
      </p:sp>
      <p:sp>
        <p:nvSpPr>
          <p:cNvPr id="5" name="Footer Placeholder 4"/>
          <p:cNvSpPr>
            <a:spLocks noGrp="1"/>
          </p:cNvSpPr>
          <p:nvPr>
            <p:ph type="ftr" sz="quarter" idx="11"/>
          </p:nvPr>
        </p:nvSpPr>
        <p:spPr/>
        <p:txBody>
          <a:bodyPr/>
          <a:lstStyle/>
          <a:p>
            <a:r>
              <a:rPr lang="en-US" smtClean="0"/>
              <a:t>(c)2012 National Endowment for Financial Education</a:t>
            </a:r>
            <a:endParaRPr lang="en-US" dirty="0"/>
          </a:p>
        </p:txBody>
      </p:sp>
      <p:sp>
        <p:nvSpPr>
          <p:cNvPr id="6" name="Header Placeholder 5"/>
          <p:cNvSpPr>
            <a:spLocks noGrp="1"/>
          </p:cNvSpPr>
          <p:nvPr>
            <p:ph type="hdr" sz="quarter" idx="12"/>
          </p:nvPr>
        </p:nvSpPr>
        <p:spPr/>
        <p:txBody>
          <a:bodyPr/>
          <a:lstStyle/>
          <a:p>
            <a:r>
              <a:rPr lang="en-US" smtClean="0"/>
              <a:t>High School Financial Planning Program Lesson</a:t>
            </a:r>
            <a:endParaRPr lang="en-US" dirty="0"/>
          </a:p>
        </p:txBody>
      </p:sp>
      <p:sp>
        <p:nvSpPr>
          <p:cNvPr id="7" name="Date Placeholder 6"/>
          <p:cNvSpPr>
            <a:spLocks noGrp="1"/>
          </p:cNvSpPr>
          <p:nvPr>
            <p:ph type="dt" idx="13"/>
          </p:nvPr>
        </p:nvSpPr>
        <p:spPr/>
        <p:txBody>
          <a:bodyPr/>
          <a:lstStyle/>
          <a:p>
            <a:r>
              <a:rPr lang="en-US" smtClean="0"/>
              <a:t>Lesson 1-4 Spending Plan</a:t>
            </a:r>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nSpc>
                <a:spcPts val="1400"/>
              </a:lnSpc>
              <a:buFont typeface="Wingdings" pitchFamily="2" charset="2"/>
              <a:buChar char="q"/>
            </a:pPr>
            <a:r>
              <a:rPr lang="en-US" dirty="0" smtClean="0"/>
              <a:t>Ask students to share any accidents they have encountered in the past 6 to 12 months that resulted in repair or replacement costs. Arrange for students to work individually or in small teams (2-3 students). Assign students to conduct a quick online search to estimate the repair or replacement costs for the assigned Whoops situations. If you have time, allow students to discuss their findings. [OPTIONAL: Have students add to the list.]</a:t>
            </a:r>
          </a:p>
          <a:p>
            <a:pPr marL="0" indent="0">
              <a:lnSpc>
                <a:spcPts val="1400"/>
              </a:lnSpc>
              <a:buFont typeface="Arial" pitchFamily="34" charset="0"/>
              <a:buNone/>
              <a:tabLst/>
            </a:pPr>
            <a:r>
              <a:rPr lang="en-US" b="1" dirty="0" smtClean="0"/>
              <a:t>Note:</a:t>
            </a:r>
            <a:r>
              <a:rPr lang="en-US" dirty="0" smtClean="0"/>
              <a:t> To locate information on repair or replacement costs, have them use the phrase, “</a:t>
            </a:r>
            <a:r>
              <a:rPr lang="en-US" i="1" dirty="0" smtClean="0"/>
              <a:t>How much would it cost to fix…” or “How much would it cost to replace</a:t>
            </a:r>
            <a:r>
              <a:rPr lang="en-US" dirty="0" smtClean="0"/>
              <a:t>…” to search for information. For replacement costs, they can also opt to visit the websites of local retail stores that would carry that object to price out a new item. For auto repairs, imagine the item has to be completed replaced and installed professionally.</a:t>
            </a:r>
          </a:p>
          <a:p>
            <a:pPr lvl="0">
              <a:lnSpc>
                <a:spcPts val="1400"/>
              </a:lnSpc>
            </a:pPr>
            <a:r>
              <a:rPr lang="en-US" dirty="0" smtClean="0"/>
              <a:t>Debrief by asking students if they would be able to cover the costs with cash on hand at the moment. Lead a discussion about how these types of unexpected costs might impact the ability to meet other spending obligations or progress towards a savings goal.</a:t>
            </a:r>
            <a:endParaRPr lang="en-US" baseline="0" dirty="0" smtClean="0"/>
          </a:p>
        </p:txBody>
      </p:sp>
      <p:sp>
        <p:nvSpPr>
          <p:cNvPr id="4" name="Slide Number Placeholder 3"/>
          <p:cNvSpPr>
            <a:spLocks noGrp="1"/>
          </p:cNvSpPr>
          <p:nvPr>
            <p:ph type="sldNum" sz="quarter" idx="10"/>
          </p:nvPr>
        </p:nvSpPr>
        <p:spPr/>
        <p:txBody>
          <a:bodyPr/>
          <a:lstStyle/>
          <a:p>
            <a:fld id="{4EA46D89-52E0-BF4F-8153-F8284B0F04E0}" type="slidenum">
              <a:rPr lang="en-US" smtClean="0"/>
              <a:pPr/>
              <a:t>4</a:t>
            </a:fld>
            <a:endParaRPr lang="en-US" dirty="0"/>
          </a:p>
        </p:txBody>
      </p:sp>
      <p:sp>
        <p:nvSpPr>
          <p:cNvPr id="5" name="Footer Placeholder 4"/>
          <p:cNvSpPr>
            <a:spLocks noGrp="1"/>
          </p:cNvSpPr>
          <p:nvPr>
            <p:ph type="ftr" sz="quarter" idx="11"/>
          </p:nvPr>
        </p:nvSpPr>
        <p:spPr/>
        <p:txBody>
          <a:bodyPr/>
          <a:lstStyle/>
          <a:p>
            <a:r>
              <a:rPr lang="en-US" dirty="0" smtClean="0"/>
              <a:t>(c)2012 National Endowment for Financial Education</a:t>
            </a:r>
            <a:endParaRPr lang="en-US" dirty="0"/>
          </a:p>
        </p:txBody>
      </p:sp>
      <p:sp>
        <p:nvSpPr>
          <p:cNvPr id="6" name="Header Placeholder 5"/>
          <p:cNvSpPr>
            <a:spLocks noGrp="1"/>
          </p:cNvSpPr>
          <p:nvPr>
            <p:ph type="hdr" sz="quarter" idx="12"/>
          </p:nvPr>
        </p:nvSpPr>
        <p:spPr/>
        <p:txBody>
          <a:bodyPr/>
          <a:lstStyle/>
          <a:p>
            <a:r>
              <a:rPr lang="en-US" smtClean="0"/>
              <a:t>High School Financial Planning Program Lesson</a:t>
            </a:r>
            <a:endParaRPr lang="en-US" dirty="0"/>
          </a:p>
        </p:txBody>
      </p:sp>
      <p:sp>
        <p:nvSpPr>
          <p:cNvPr id="7" name="Date Placeholder 6"/>
          <p:cNvSpPr>
            <a:spLocks noGrp="1"/>
          </p:cNvSpPr>
          <p:nvPr>
            <p:ph type="dt" idx="13"/>
          </p:nvPr>
        </p:nvSpPr>
        <p:spPr/>
        <p:txBody>
          <a:bodyPr/>
          <a:lstStyle/>
          <a:p>
            <a:r>
              <a:rPr lang="en-US" smtClean="0"/>
              <a:t>Lesson 1-4 Spending Plan</a:t>
            </a:r>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r>
              <a:rPr lang="en-US" dirty="0" smtClean="0"/>
              <a:t>Introduce spending plans as a way to prepare in advance for planned purchases and to have sufficient funds on hand for unexpected expenses. Introduce the concept that to create a spending plan, a person needs to first identify the expected costs and savings goals and then figure out how to cover those costs (expenses) with money earned from jobs or received as allowance (income).</a:t>
            </a:r>
            <a:endParaRPr lang="en-US" dirty="0"/>
          </a:p>
        </p:txBody>
      </p:sp>
      <p:sp>
        <p:nvSpPr>
          <p:cNvPr id="4" name="Slide Number Placeholder 3"/>
          <p:cNvSpPr>
            <a:spLocks noGrp="1"/>
          </p:cNvSpPr>
          <p:nvPr>
            <p:ph type="sldNum" sz="quarter" idx="10"/>
          </p:nvPr>
        </p:nvSpPr>
        <p:spPr/>
        <p:txBody>
          <a:bodyPr/>
          <a:lstStyle/>
          <a:p>
            <a:fld id="{4EA46D89-52E0-BF4F-8153-F8284B0F04E0}" type="slidenum">
              <a:rPr lang="en-US" smtClean="0"/>
              <a:pPr/>
              <a:t>5</a:t>
            </a:fld>
            <a:endParaRPr lang="en-US" dirty="0"/>
          </a:p>
        </p:txBody>
      </p:sp>
      <p:sp>
        <p:nvSpPr>
          <p:cNvPr id="5" name="Footer Placeholder 4"/>
          <p:cNvSpPr>
            <a:spLocks noGrp="1"/>
          </p:cNvSpPr>
          <p:nvPr>
            <p:ph type="ftr" sz="quarter" idx="11"/>
          </p:nvPr>
        </p:nvSpPr>
        <p:spPr/>
        <p:txBody>
          <a:bodyPr/>
          <a:lstStyle/>
          <a:p>
            <a:r>
              <a:rPr lang="en-US" smtClean="0"/>
              <a:t>(c)2012 National Endowment for Financial Education</a:t>
            </a:r>
            <a:endParaRPr lang="en-US" dirty="0"/>
          </a:p>
        </p:txBody>
      </p:sp>
      <p:sp>
        <p:nvSpPr>
          <p:cNvPr id="6" name="Header Placeholder 5"/>
          <p:cNvSpPr>
            <a:spLocks noGrp="1"/>
          </p:cNvSpPr>
          <p:nvPr>
            <p:ph type="hdr" sz="quarter" idx="12"/>
          </p:nvPr>
        </p:nvSpPr>
        <p:spPr/>
        <p:txBody>
          <a:bodyPr/>
          <a:lstStyle/>
          <a:p>
            <a:r>
              <a:rPr lang="en-US" smtClean="0"/>
              <a:t>High School Financial Planning Program Lesson</a:t>
            </a:r>
            <a:endParaRPr lang="en-US" dirty="0"/>
          </a:p>
        </p:txBody>
      </p:sp>
      <p:sp>
        <p:nvSpPr>
          <p:cNvPr id="7" name="Date Placeholder 6"/>
          <p:cNvSpPr>
            <a:spLocks noGrp="1"/>
          </p:cNvSpPr>
          <p:nvPr>
            <p:ph type="dt" idx="13"/>
          </p:nvPr>
        </p:nvSpPr>
        <p:spPr/>
        <p:txBody>
          <a:bodyPr/>
          <a:lstStyle/>
          <a:p>
            <a:r>
              <a:rPr lang="en-US" smtClean="0"/>
              <a:t>Lesson 1-4 Spending Plan</a:t>
            </a:r>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buFont typeface="Wingdings" pitchFamily="2" charset="2"/>
              <a:buChar char="q"/>
            </a:pPr>
            <a:r>
              <a:rPr lang="en-US" dirty="0" smtClean="0"/>
              <a:t>Use this slide so students can assess whether or not Michael and Selena have enough income to cover what they have responsibility to pay for each month. Point out their estimated income on page 25 of the Student Guide.</a:t>
            </a:r>
          </a:p>
          <a:p>
            <a:pPr lvl="0">
              <a:buFont typeface="Arial" pitchFamily="34" charset="0"/>
              <a:buNone/>
            </a:pPr>
            <a:r>
              <a:rPr lang="en-US" dirty="0" smtClean="0"/>
              <a:t>	</a:t>
            </a:r>
            <a:r>
              <a:rPr lang="en-US" u="sng" dirty="0" smtClean="0"/>
              <a:t>Click 1 on slide</a:t>
            </a:r>
            <a:r>
              <a:rPr lang="en-US" dirty="0" smtClean="0"/>
              <a:t>: Examine the expense and income amounts and challenge the students to calculate the difference.</a:t>
            </a:r>
          </a:p>
          <a:p>
            <a:pPr lvl="0">
              <a:buFont typeface="Arial" pitchFamily="34" charset="0"/>
              <a:buNone/>
            </a:pPr>
            <a:r>
              <a:rPr lang="en-US" dirty="0" smtClean="0"/>
              <a:t>	</a:t>
            </a:r>
            <a:r>
              <a:rPr lang="en-US" u="sng" dirty="0" smtClean="0"/>
              <a:t>Click 2 on slide</a:t>
            </a:r>
            <a:r>
              <a:rPr lang="en-US" dirty="0" smtClean="0"/>
              <a:t>: Show the difference.</a:t>
            </a:r>
          </a:p>
          <a:p>
            <a:pPr>
              <a:buFont typeface="Wingdings" pitchFamily="2" charset="2"/>
              <a:buChar char="q"/>
            </a:pPr>
            <a:r>
              <a:rPr lang="en-US" dirty="0" smtClean="0"/>
              <a:t>Lead a discussion or arrange for students to discuss in small groups how Michael and Selena can adjust their expenses (or income) to ensure they cover their monthly obligations and also have money to set aside for their goals. Point out Selena’s goal to save $25 each month and Michael’s goal to save $40 each week. [Student Guide, page 16] </a:t>
            </a:r>
            <a:br>
              <a:rPr lang="en-US" dirty="0" smtClean="0"/>
            </a:br>
            <a:endParaRPr lang="en-US" dirty="0"/>
          </a:p>
        </p:txBody>
      </p:sp>
      <p:sp>
        <p:nvSpPr>
          <p:cNvPr id="4" name="Slide Number Placeholder 3"/>
          <p:cNvSpPr>
            <a:spLocks noGrp="1"/>
          </p:cNvSpPr>
          <p:nvPr>
            <p:ph type="sldNum" sz="quarter" idx="10"/>
          </p:nvPr>
        </p:nvSpPr>
        <p:spPr/>
        <p:txBody>
          <a:bodyPr/>
          <a:lstStyle/>
          <a:p>
            <a:fld id="{4EA46D89-52E0-BF4F-8153-F8284B0F04E0}" type="slidenum">
              <a:rPr lang="en-US" smtClean="0"/>
              <a:pPr/>
              <a:t>6</a:t>
            </a:fld>
            <a:endParaRPr lang="en-US" dirty="0"/>
          </a:p>
        </p:txBody>
      </p:sp>
      <p:sp>
        <p:nvSpPr>
          <p:cNvPr id="5" name="Footer Placeholder 4"/>
          <p:cNvSpPr>
            <a:spLocks noGrp="1"/>
          </p:cNvSpPr>
          <p:nvPr>
            <p:ph type="ftr" sz="quarter" idx="11"/>
          </p:nvPr>
        </p:nvSpPr>
        <p:spPr/>
        <p:txBody>
          <a:bodyPr/>
          <a:lstStyle/>
          <a:p>
            <a:r>
              <a:rPr lang="en-US" smtClean="0"/>
              <a:t>(c)2012 National Endowment for Financial Education</a:t>
            </a:r>
            <a:endParaRPr lang="en-US" dirty="0"/>
          </a:p>
        </p:txBody>
      </p:sp>
      <p:sp>
        <p:nvSpPr>
          <p:cNvPr id="6" name="Header Placeholder 5"/>
          <p:cNvSpPr>
            <a:spLocks noGrp="1"/>
          </p:cNvSpPr>
          <p:nvPr>
            <p:ph type="hdr" sz="quarter" idx="12"/>
          </p:nvPr>
        </p:nvSpPr>
        <p:spPr/>
        <p:txBody>
          <a:bodyPr/>
          <a:lstStyle/>
          <a:p>
            <a:r>
              <a:rPr lang="en-US" smtClean="0"/>
              <a:t>High School Financial Planning Program Lesson</a:t>
            </a:r>
            <a:endParaRPr lang="en-US" dirty="0"/>
          </a:p>
        </p:txBody>
      </p:sp>
      <p:sp>
        <p:nvSpPr>
          <p:cNvPr id="7" name="Date Placeholder 6"/>
          <p:cNvSpPr>
            <a:spLocks noGrp="1"/>
          </p:cNvSpPr>
          <p:nvPr>
            <p:ph type="dt" idx="13"/>
          </p:nvPr>
        </p:nvSpPr>
        <p:spPr/>
        <p:txBody>
          <a:bodyPr/>
          <a:lstStyle/>
          <a:p>
            <a:r>
              <a:rPr lang="en-US" smtClean="0"/>
              <a:t>Lesson 1-4 Spending Plan</a:t>
            </a:r>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R="0" fontAlgn="auto">
              <a:spcAft>
                <a:spcPts val="0"/>
              </a:spcAft>
              <a:buClrTx/>
              <a:buSzTx/>
              <a:defRPr/>
            </a:pPr>
            <a:r>
              <a:rPr lang="en-US" dirty="0" smtClean="0"/>
              <a:t>Introduce students to the steps to create a spending plan. Preview the steps to create a plan/budget. </a:t>
            </a:r>
          </a:p>
          <a:p>
            <a:endParaRPr lang="en-US" dirty="0"/>
          </a:p>
        </p:txBody>
      </p:sp>
      <p:sp>
        <p:nvSpPr>
          <p:cNvPr id="4" name="Slide Number Placeholder 3"/>
          <p:cNvSpPr>
            <a:spLocks noGrp="1"/>
          </p:cNvSpPr>
          <p:nvPr>
            <p:ph type="sldNum" sz="quarter" idx="10"/>
          </p:nvPr>
        </p:nvSpPr>
        <p:spPr/>
        <p:txBody>
          <a:bodyPr/>
          <a:lstStyle/>
          <a:p>
            <a:fld id="{4EA46D89-52E0-BF4F-8153-F8284B0F04E0}" type="slidenum">
              <a:rPr lang="en-US" smtClean="0"/>
              <a:pPr/>
              <a:t>7</a:t>
            </a:fld>
            <a:endParaRPr lang="en-US" dirty="0"/>
          </a:p>
        </p:txBody>
      </p:sp>
      <p:sp>
        <p:nvSpPr>
          <p:cNvPr id="5" name="Footer Placeholder 4"/>
          <p:cNvSpPr>
            <a:spLocks noGrp="1"/>
          </p:cNvSpPr>
          <p:nvPr>
            <p:ph type="ftr" sz="quarter" idx="11"/>
          </p:nvPr>
        </p:nvSpPr>
        <p:spPr/>
        <p:txBody>
          <a:bodyPr/>
          <a:lstStyle/>
          <a:p>
            <a:r>
              <a:rPr lang="en-US" smtClean="0"/>
              <a:t>(c)2012 National Endowment for Financial Education</a:t>
            </a:r>
            <a:endParaRPr lang="en-US" dirty="0"/>
          </a:p>
        </p:txBody>
      </p:sp>
      <p:sp>
        <p:nvSpPr>
          <p:cNvPr id="6" name="Header Placeholder 5"/>
          <p:cNvSpPr>
            <a:spLocks noGrp="1"/>
          </p:cNvSpPr>
          <p:nvPr>
            <p:ph type="hdr" sz="quarter" idx="12"/>
          </p:nvPr>
        </p:nvSpPr>
        <p:spPr/>
        <p:txBody>
          <a:bodyPr/>
          <a:lstStyle/>
          <a:p>
            <a:r>
              <a:rPr lang="en-US" smtClean="0"/>
              <a:t>High School Financial Planning Program Lesson</a:t>
            </a:r>
            <a:endParaRPr lang="en-US" dirty="0"/>
          </a:p>
        </p:txBody>
      </p:sp>
      <p:sp>
        <p:nvSpPr>
          <p:cNvPr id="7" name="Date Placeholder 6"/>
          <p:cNvSpPr>
            <a:spLocks noGrp="1"/>
          </p:cNvSpPr>
          <p:nvPr>
            <p:ph type="dt" idx="13"/>
          </p:nvPr>
        </p:nvSpPr>
        <p:spPr/>
        <p:txBody>
          <a:bodyPr/>
          <a:lstStyle/>
          <a:p>
            <a:r>
              <a:rPr lang="en-US" smtClean="0"/>
              <a:t>Lesson 1-4 Spending Plan</a:t>
            </a:r>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kern="1200" dirty="0" smtClean="0">
                <a:solidFill>
                  <a:schemeClr val="tx1"/>
                </a:solidFill>
                <a:latin typeface="Franklin Gothic Book" pitchFamily="34" charset="0"/>
                <a:ea typeface="+mn-ea"/>
                <a:cs typeface="+mn-cs"/>
              </a:rPr>
              <a:t>Point out examples of income, including how Michael and Selena receive income (pages 24-25). </a:t>
            </a:r>
          </a:p>
          <a:p>
            <a:r>
              <a:rPr lang="en-US" kern="1200" dirty="0" smtClean="0">
                <a:solidFill>
                  <a:schemeClr val="tx1"/>
                </a:solidFill>
                <a:latin typeface="Franklin Gothic Book" pitchFamily="34" charset="0"/>
                <a:ea typeface="+mn-ea"/>
                <a:cs typeface="+mn-cs"/>
              </a:rPr>
              <a:t>Guide students to identify their own sources of income, </a:t>
            </a:r>
            <a:r>
              <a:rPr lang="en-US" b="1" kern="1200" dirty="0" smtClean="0">
                <a:solidFill>
                  <a:schemeClr val="tx1"/>
                </a:solidFill>
                <a:latin typeface="Franklin Gothic Book" pitchFamily="34" charset="0"/>
                <a:ea typeface="+mn-ea"/>
                <a:cs typeface="+mn-cs"/>
              </a:rPr>
              <a:t>Activity 1.7: My Income</a:t>
            </a:r>
            <a:r>
              <a:rPr lang="en-US" kern="1200" dirty="0" smtClean="0">
                <a:solidFill>
                  <a:schemeClr val="tx1"/>
                </a:solidFill>
                <a:latin typeface="Franklin Gothic Book" pitchFamily="34" charset="0"/>
                <a:ea typeface="+mn-ea"/>
                <a:cs typeface="+mn-cs"/>
              </a:rPr>
              <a:t>.</a:t>
            </a:r>
            <a:endParaRPr lang="en-US" sz="1050" dirty="0"/>
          </a:p>
        </p:txBody>
      </p:sp>
      <p:sp>
        <p:nvSpPr>
          <p:cNvPr id="4" name="Slide Number Placeholder 3"/>
          <p:cNvSpPr>
            <a:spLocks noGrp="1"/>
          </p:cNvSpPr>
          <p:nvPr>
            <p:ph type="sldNum" sz="quarter" idx="10"/>
          </p:nvPr>
        </p:nvSpPr>
        <p:spPr/>
        <p:txBody>
          <a:bodyPr/>
          <a:lstStyle/>
          <a:p>
            <a:fld id="{4EA46D89-52E0-BF4F-8153-F8284B0F04E0}" type="slidenum">
              <a:rPr lang="en-US" smtClean="0"/>
              <a:pPr/>
              <a:t>8</a:t>
            </a:fld>
            <a:endParaRPr lang="en-US" dirty="0"/>
          </a:p>
        </p:txBody>
      </p:sp>
      <p:sp>
        <p:nvSpPr>
          <p:cNvPr id="5" name="Footer Placeholder 4"/>
          <p:cNvSpPr>
            <a:spLocks noGrp="1"/>
          </p:cNvSpPr>
          <p:nvPr>
            <p:ph type="ftr" sz="quarter" idx="11"/>
          </p:nvPr>
        </p:nvSpPr>
        <p:spPr/>
        <p:txBody>
          <a:bodyPr/>
          <a:lstStyle/>
          <a:p>
            <a:r>
              <a:rPr lang="en-US" smtClean="0"/>
              <a:t>(c)2012 National Endowment for Financial Education</a:t>
            </a:r>
            <a:endParaRPr lang="en-US" dirty="0"/>
          </a:p>
        </p:txBody>
      </p:sp>
      <p:sp>
        <p:nvSpPr>
          <p:cNvPr id="6" name="Header Placeholder 5"/>
          <p:cNvSpPr>
            <a:spLocks noGrp="1"/>
          </p:cNvSpPr>
          <p:nvPr>
            <p:ph type="hdr" sz="quarter" idx="12"/>
          </p:nvPr>
        </p:nvSpPr>
        <p:spPr/>
        <p:txBody>
          <a:bodyPr/>
          <a:lstStyle/>
          <a:p>
            <a:r>
              <a:rPr lang="en-US" smtClean="0"/>
              <a:t>High School Financial Planning Program Lesson</a:t>
            </a:r>
            <a:endParaRPr lang="en-US" dirty="0"/>
          </a:p>
        </p:txBody>
      </p:sp>
      <p:sp>
        <p:nvSpPr>
          <p:cNvPr id="7" name="Date Placeholder 6"/>
          <p:cNvSpPr>
            <a:spLocks noGrp="1"/>
          </p:cNvSpPr>
          <p:nvPr>
            <p:ph type="dt" idx="13"/>
          </p:nvPr>
        </p:nvSpPr>
        <p:spPr/>
        <p:txBody>
          <a:bodyPr/>
          <a:lstStyle/>
          <a:p>
            <a:r>
              <a:rPr lang="en-US" smtClean="0"/>
              <a:t>Lesson 1-4 Spending Plan</a:t>
            </a:r>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264951"/>
          </a:xfrm>
        </p:spPr>
        <p:txBody>
          <a:bodyPr/>
          <a:lstStyle>
            <a:lvl1pPr algn="ctr">
              <a:defRPr cap="none">
                <a:latin typeface="Franklin Gothic Medium" pitchFamily="34" charset="0"/>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395377"/>
            <a:ext cx="6400800" cy="2243423"/>
          </a:xfrm>
        </p:spPr>
        <p:txBody>
          <a:bodyPr>
            <a:normAutofit/>
          </a:bodyPr>
          <a:lstStyle>
            <a:lvl1pPr marL="0" indent="0" algn="ctr">
              <a:buNone/>
              <a:defRPr sz="2400" cap="all">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a:xfrm>
            <a:off x="6291619" y="6356350"/>
            <a:ext cx="1296714" cy="501650"/>
          </a:xfrm>
        </p:spPr>
        <p:txBody>
          <a:bodyPr/>
          <a:lstStyle>
            <a:lvl1pPr>
              <a:defRPr sz="1100"/>
            </a:lvl1pPr>
          </a:lstStyle>
          <a:p>
            <a:pPr algn="r"/>
            <a:r>
              <a:rPr lang="en-US" smtClean="0"/>
              <a:t>www.hsfpp.org</a:t>
            </a:r>
            <a:endParaRPr lang="en-US" dirty="0"/>
          </a:p>
        </p:txBody>
      </p:sp>
      <p:sp>
        <p:nvSpPr>
          <p:cNvPr id="5" name="Footer Placeholder 4"/>
          <p:cNvSpPr>
            <a:spLocks noGrp="1"/>
          </p:cNvSpPr>
          <p:nvPr>
            <p:ph type="ftr" sz="quarter" idx="11"/>
          </p:nvPr>
        </p:nvSpPr>
        <p:spPr/>
        <p:txBody>
          <a:bodyPr/>
          <a:lstStyle/>
          <a:p>
            <a:r>
              <a:rPr lang="en-US" smtClean="0"/>
              <a:t>(c) 2012 National Endowment for Financial Education | Lesson 1-4 Spending Plan</a:t>
            </a:r>
            <a:endParaRPr lang="en-US" sz="1100" dirty="0"/>
          </a:p>
        </p:txBody>
      </p:sp>
      <p:sp>
        <p:nvSpPr>
          <p:cNvPr id="6" name="Slide Number Placeholder 5"/>
          <p:cNvSpPr>
            <a:spLocks noGrp="1"/>
          </p:cNvSpPr>
          <p:nvPr>
            <p:ph type="sldNum" sz="quarter" idx="12"/>
          </p:nvPr>
        </p:nvSpPr>
        <p:spPr/>
        <p:txBody>
          <a:bodyPr/>
          <a:lstStyle/>
          <a:p>
            <a:fld id="{BF6ADEC9-C31C-FD4A-BC03-7AEABFE1FD42}" type="slidenum">
              <a:rPr lang="en-US" smtClean="0"/>
              <a:pPr/>
              <a:t>‹#›</a:t>
            </a:fld>
            <a:endParaRPr lang="en-US" dirty="0"/>
          </a:p>
        </p:txBody>
      </p:sp>
    </p:spTree>
  </p:cSld>
  <p:clrMapOvr>
    <a:masterClrMapping/>
  </p:clrMapOvr>
  <p:transition>
    <p:pull dir="l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5" name="Date Placeholder 4"/>
          <p:cNvSpPr>
            <a:spLocks noGrp="1"/>
          </p:cNvSpPr>
          <p:nvPr>
            <p:ph type="dt" sz="half" idx="10"/>
          </p:nvPr>
        </p:nvSpPr>
        <p:spPr/>
        <p:txBody>
          <a:bodyPr/>
          <a:lstStyle>
            <a:lvl1pPr>
              <a:defRPr sz="1200">
                <a:latin typeface="Franklin Gothic Book" pitchFamily="34" charset="0"/>
              </a:defRPr>
            </a:lvl1pPr>
          </a:lstStyle>
          <a:p>
            <a:r>
              <a:rPr lang="en-US" smtClean="0"/>
              <a:t>www.hsfpp.org</a:t>
            </a:r>
            <a:endParaRPr lang="en-US" dirty="0"/>
          </a:p>
        </p:txBody>
      </p:sp>
      <p:sp>
        <p:nvSpPr>
          <p:cNvPr id="6" name="Footer Placeholder 5"/>
          <p:cNvSpPr>
            <a:spLocks noGrp="1"/>
          </p:cNvSpPr>
          <p:nvPr>
            <p:ph type="ftr" sz="quarter" idx="11"/>
          </p:nvPr>
        </p:nvSpPr>
        <p:spPr/>
        <p:txBody>
          <a:bodyPr/>
          <a:lstStyle>
            <a:lvl1pPr>
              <a:defRPr>
                <a:latin typeface="Franklin Gothic Book" pitchFamily="34" charset="0"/>
              </a:defRPr>
            </a:lvl1pPr>
          </a:lstStyle>
          <a:p>
            <a:r>
              <a:rPr lang="en-US" smtClean="0"/>
              <a:t>(c) 2012 National Endowment for Financial Education | Lesson 1-4 Spending Plan</a:t>
            </a:r>
            <a:endParaRPr lang="en-US" dirty="0"/>
          </a:p>
        </p:txBody>
      </p:sp>
      <p:sp>
        <p:nvSpPr>
          <p:cNvPr id="7" name="Slide Number Placeholder 6"/>
          <p:cNvSpPr>
            <a:spLocks noGrp="1"/>
          </p:cNvSpPr>
          <p:nvPr>
            <p:ph type="sldNum" sz="quarter" idx="12"/>
          </p:nvPr>
        </p:nvSpPr>
        <p:spPr/>
        <p:txBody>
          <a:bodyPr/>
          <a:lstStyle>
            <a:lvl1pPr>
              <a:defRPr>
                <a:latin typeface="Franklin Gothic Book" pitchFamily="34" charset="0"/>
              </a:defRPr>
            </a:lvl1pPr>
          </a:lstStyle>
          <a:p>
            <a:fld id="{BF6ADEC9-C31C-FD4A-BC03-7AEABFE1FD42}" type="slidenum">
              <a:rPr lang="en-US" smtClean="0"/>
              <a:pPr/>
              <a:t>‹#›</a:t>
            </a:fld>
            <a:endParaRPr lang="en-US" dirty="0"/>
          </a:p>
        </p:txBody>
      </p:sp>
    </p:spTree>
  </p:cSld>
  <p:clrMapOvr>
    <a:masterClrMapping/>
  </p:clrMapOvr>
  <p:transition>
    <p:pull dir="l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489082"/>
            <a:ext cx="4772450" cy="1218096"/>
          </a:xfrm>
        </p:spPr>
        <p:txBody>
          <a:bodyPr/>
          <a:lstStyle/>
          <a:p>
            <a:r>
              <a:rPr lang="en-US" dirty="0" smtClean="0"/>
              <a:t>Click to edit Master title style</a:t>
            </a:r>
            <a:endParaRPr lang="en-US" dirty="0"/>
          </a:p>
        </p:txBody>
      </p:sp>
      <p:sp>
        <p:nvSpPr>
          <p:cNvPr id="3" name="Vertical Text Placeholder 2"/>
          <p:cNvSpPr>
            <a:spLocks noGrp="1"/>
          </p:cNvSpPr>
          <p:nvPr>
            <p:ph type="body" orient="vert" idx="1"/>
          </p:nvPr>
        </p:nvSpPr>
        <p:spPr>
          <a:xfrm>
            <a:off x="457200" y="1979995"/>
            <a:ext cx="8229600" cy="4017034"/>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a:xfrm>
            <a:off x="6044540" y="6356350"/>
            <a:ext cx="1635324" cy="365125"/>
          </a:xfrm>
        </p:spPr>
        <p:txBody>
          <a:bodyPr/>
          <a:lstStyle>
            <a:lvl1pPr>
              <a:defRPr sz="1200"/>
            </a:lvl1pPr>
          </a:lstStyle>
          <a:p>
            <a:r>
              <a:rPr lang="en-US" smtClean="0"/>
              <a:t>www.hsfpp.org</a:t>
            </a:r>
            <a:endParaRPr lang="en-US" dirty="0"/>
          </a:p>
        </p:txBody>
      </p:sp>
      <p:sp>
        <p:nvSpPr>
          <p:cNvPr id="5" name="Footer Placeholder 4"/>
          <p:cNvSpPr>
            <a:spLocks noGrp="1"/>
          </p:cNvSpPr>
          <p:nvPr>
            <p:ph type="ftr" sz="quarter" idx="11"/>
          </p:nvPr>
        </p:nvSpPr>
        <p:spPr>
          <a:xfrm>
            <a:off x="1031925" y="6356350"/>
            <a:ext cx="5012615" cy="365125"/>
          </a:xfrm>
        </p:spPr>
        <p:txBody>
          <a:bodyPr/>
          <a:lstStyle>
            <a:lvl1pPr>
              <a:defRPr>
                <a:latin typeface="Franklin Gothic Book" pitchFamily="34" charset="0"/>
              </a:defRPr>
            </a:lvl1pPr>
          </a:lstStyle>
          <a:p>
            <a:r>
              <a:rPr lang="en-US" smtClean="0"/>
              <a:t>(c) 2012 National Endowment for Financial Education | Lesson 1-4 Spending Plan</a:t>
            </a:r>
            <a:endParaRPr lang="en-US" dirty="0"/>
          </a:p>
        </p:txBody>
      </p:sp>
      <p:sp>
        <p:nvSpPr>
          <p:cNvPr id="6" name="Slide Number Placeholder 5"/>
          <p:cNvSpPr>
            <a:spLocks noGrp="1"/>
          </p:cNvSpPr>
          <p:nvPr>
            <p:ph type="sldNum" sz="quarter" idx="12"/>
          </p:nvPr>
        </p:nvSpPr>
        <p:spPr/>
        <p:txBody>
          <a:bodyPr/>
          <a:lstStyle>
            <a:lvl1pPr>
              <a:defRPr>
                <a:latin typeface="Franklin Gothic Book" pitchFamily="34" charset="0"/>
              </a:defRPr>
            </a:lvl1pPr>
          </a:lstStyle>
          <a:p>
            <a:fld id="{BF6ADEC9-C31C-FD4A-BC03-7AEABFE1FD42}" type="slidenum">
              <a:rPr lang="en-US" smtClean="0"/>
              <a:pPr/>
              <a:t>‹#›</a:t>
            </a:fld>
            <a:endParaRPr lang="en-US" dirty="0"/>
          </a:p>
        </p:txBody>
      </p:sp>
    </p:spTree>
  </p:cSld>
  <p:clrMapOvr>
    <a:masterClrMapping/>
  </p:clrMapOvr>
  <p:transition>
    <p:pull dir="lu"/>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472799"/>
            <a:ext cx="2057400" cy="4471315"/>
          </a:xfrm>
        </p:spPr>
        <p:txBody>
          <a:bodyPr vert="eaVert"/>
          <a:lstStyle/>
          <a:p>
            <a:r>
              <a:rPr lang="en-US" dirty="0" smtClean="0"/>
              <a:t>Click to edit Master title style</a:t>
            </a:r>
            <a:endParaRPr lang="en-US" dirty="0"/>
          </a:p>
        </p:txBody>
      </p:sp>
      <p:sp>
        <p:nvSpPr>
          <p:cNvPr id="3" name="Vertical Text Placeholder 2"/>
          <p:cNvSpPr>
            <a:spLocks noGrp="1"/>
          </p:cNvSpPr>
          <p:nvPr>
            <p:ph type="body" orient="vert" idx="1"/>
          </p:nvPr>
        </p:nvSpPr>
        <p:spPr>
          <a:xfrm>
            <a:off x="457200" y="1472799"/>
            <a:ext cx="6019800" cy="447131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sz="1200">
                <a:latin typeface="Franklin Gothic Book" pitchFamily="34" charset="0"/>
              </a:defRPr>
            </a:lvl1pPr>
          </a:lstStyle>
          <a:p>
            <a:r>
              <a:rPr lang="en-US" smtClean="0"/>
              <a:t>www.hsfpp.org</a:t>
            </a:r>
            <a:endParaRPr lang="en-US" dirty="0"/>
          </a:p>
        </p:txBody>
      </p:sp>
      <p:sp>
        <p:nvSpPr>
          <p:cNvPr id="5" name="Footer Placeholder 4"/>
          <p:cNvSpPr>
            <a:spLocks noGrp="1"/>
          </p:cNvSpPr>
          <p:nvPr>
            <p:ph type="ftr" sz="quarter" idx="11"/>
          </p:nvPr>
        </p:nvSpPr>
        <p:spPr/>
        <p:txBody>
          <a:bodyPr/>
          <a:lstStyle>
            <a:lvl1pPr>
              <a:defRPr>
                <a:latin typeface="Franklin Gothic Book" pitchFamily="34" charset="0"/>
              </a:defRPr>
            </a:lvl1pPr>
          </a:lstStyle>
          <a:p>
            <a:r>
              <a:rPr lang="en-US" smtClean="0"/>
              <a:t>(c) 2012 National Endowment for Financial Education | Lesson 1-4 Spending Plan</a:t>
            </a:r>
            <a:endParaRPr lang="en-US" dirty="0"/>
          </a:p>
        </p:txBody>
      </p:sp>
      <p:sp>
        <p:nvSpPr>
          <p:cNvPr id="6" name="Slide Number Placeholder 5"/>
          <p:cNvSpPr>
            <a:spLocks noGrp="1"/>
          </p:cNvSpPr>
          <p:nvPr>
            <p:ph type="sldNum" sz="quarter" idx="12"/>
          </p:nvPr>
        </p:nvSpPr>
        <p:spPr/>
        <p:txBody>
          <a:bodyPr/>
          <a:lstStyle>
            <a:lvl1pPr>
              <a:defRPr>
                <a:latin typeface="Franklin Gothic Book" pitchFamily="34" charset="0"/>
              </a:defRPr>
            </a:lvl1pPr>
          </a:lstStyle>
          <a:p>
            <a:fld id="{BF6ADEC9-C31C-FD4A-BC03-7AEABFE1FD42}" type="slidenum">
              <a:rPr lang="en-US" smtClean="0"/>
              <a:pPr/>
              <a:t>‹#›</a:t>
            </a:fld>
            <a:endParaRPr lang="en-US" dirty="0"/>
          </a:p>
        </p:txBody>
      </p:sp>
    </p:spTree>
  </p:cSld>
  <p:clrMapOvr>
    <a:masterClrMapping/>
  </p:clrMapOvr>
  <p:transition>
    <p:pull dir="lu"/>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Cover Light">
    <p:bg>
      <p:bgPr>
        <a:blipFill rotWithShape="1">
          <a:blip r:embed="rId2"/>
          <a:stretch>
            <a:fillRect/>
          </a:stretch>
        </a:blipFill>
        <a:effectLst/>
      </p:bgPr>
    </p:bg>
    <p:spTree>
      <p:nvGrpSpPr>
        <p:cNvPr id="1" name=""/>
        <p:cNvGrpSpPr/>
        <p:nvPr/>
      </p:nvGrpSpPr>
      <p:grpSpPr>
        <a:xfrm>
          <a:off x="0" y="0"/>
          <a:ext cx="0" cy="0"/>
          <a:chOff x="0" y="0"/>
          <a:chExt cx="0" cy="0"/>
        </a:xfrm>
      </p:grpSpPr>
    </p:spTree>
  </p:cSld>
  <p:clrMapOvr>
    <a:masterClrMapping/>
  </p:clrMapOvr>
  <p:transition>
    <p:pull dir="lu"/>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Cover Dark">
    <p:bg>
      <p:bgPr>
        <a:blipFill rotWithShape="1">
          <a:blip r:embed="rId2"/>
          <a:stretch>
            <a:fillRect/>
          </a:stretch>
        </a:blipFill>
        <a:effectLst/>
      </p:bgPr>
    </p:bg>
    <p:spTree>
      <p:nvGrpSpPr>
        <p:cNvPr id="1" name=""/>
        <p:cNvGrpSpPr/>
        <p:nvPr/>
      </p:nvGrpSpPr>
      <p:grpSpPr>
        <a:xfrm>
          <a:off x="0" y="0"/>
          <a:ext cx="0" cy="0"/>
          <a:chOff x="0" y="0"/>
          <a:chExt cx="0" cy="0"/>
        </a:xfrm>
      </p:grpSpPr>
    </p:spTree>
  </p:cSld>
  <p:clrMapOvr>
    <a:masterClrMapping/>
  </p:clrMapOvr>
  <p:transition>
    <p:pull dir="lu"/>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Title Page Light">
    <p:bg>
      <p:bgPr>
        <a:blipFill rotWithShape="1">
          <a:blip r:embed="rId2"/>
          <a:stretch>
            <a:fillRect/>
          </a:stretch>
        </a:blipFill>
        <a:effectLst/>
      </p:bgPr>
    </p:bg>
    <p:spTree>
      <p:nvGrpSpPr>
        <p:cNvPr id="1" name=""/>
        <p:cNvGrpSpPr/>
        <p:nvPr/>
      </p:nvGrpSpPr>
      <p:grpSpPr>
        <a:xfrm>
          <a:off x="0" y="0"/>
          <a:ext cx="0" cy="0"/>
          <a:chOff x="0" y="0"/>
          <a:chExt cx="0" cy="0"/>
        </a:xfrm>
      </p:grpSpPr>
    </p:spTree>
  </p:cSld>
  <p:clrMapOvr>
    <a:masterClrMapping/>
  </p:clrMapOvr>
  <p:transition>
    <p:pull dir="lu"/>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1_Title Page Dark">
    <p:bg>
      <p:bgPr>
        <a:blipFill rotWithShape="1">
          <a:blip r:embed="rId2"/>
          <a:stretch>
            <a:fillRect/>
          </a:stretch>
        </a:blipFill>
        <a:effectLst/>
      </p:bgPr>
    </p:bg>
    <p:spTree>
      <p:nvGrpSpPr>
        <p:cNvPr id="1" name=""/>
        <p:cNvGrpSpPr/>
        <p:nvPr/>
      </p:nvGrpSpPr>
      <p:grpSpPr>
        <a:xfrm>
          <a:off x="0" y="0"/>
          <a:ext cx="0" cy="0"/>
          <a:chOff x="0" y="0"/>
          <a:chExt cx="0" cy="0"/>
        </a:xfrm>
      </p:grpSpPr>
    </p:spTree>
  </p:cSld>
  <p:clrMapOvr>
    <a:masterClrMapping/>
  </p:clrMapOvr>
  <p:transition>
    <p:pull dir="lu"/>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264951"/>
          </a:xfrm>
        </p:spPr>
        <p:txBody>
          <a:bodyPr/>
          <a:lstStyle>
            <a:lvl1pPr algn="ctr">
              <a:defRPr cap="none"/>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395377"/>
            <a:ext cx="6400800" cy="2243423"/>
          </a:xfrm>
        </p:spPr>
        <p:txBody>
          <a:bodyPr>
            <a:normAutofit/>
          </a:bodyPr>
          <a:lstStyle>
            <a:lvl1pPr marL="0" indent="0" algn="ctr">
              <a:buNone/>
              <a:defRPr sz="2400" cap="all">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p>
            <a:r>
              <a:rPr lang="en-US" smtClean="0"/>
              <a:t>www.hsfpp.org</a:t>
            </a:r>
            <a:endParaRPr lang="en-US" dirty="0"/>
          </a:p>
        </p:txBody>
      </p:sp>
      <p:sp>
        <p:nvSpPr>
          <p:cNvPr id="5" name="Footer Placeholder 4"/>
          <p:cNvSpPr>
            <a:spLocks noGrp="1"/>
          </p:cNvSpPr>
          <p:nvPr>
            <p:ph type="ftr" sz="quarter" idx="11"/>
          </p:nvPr>
        </p:nvSpPr>
        <p:spPr/>
        <p:txBody>
          <a:bodyPr/>
          <a:lstStyle/>
          <a:p>
            <a:r>
              <a:rPr lang="en-US" smtClean="0"/>
              <a:t>(c) 2012 National Endowment for Financial Education | Lesson 1-4 Spending Plan</a:t>
            </a:r>
            <a:endParaRPr lang="en-US" dirty="0"/>
          </a:p>
        </p:txBody>
      </p:sp>
      <p:sp>
        <p:nvSpPr>
          <p:cNvPr id="6" name="Slide Number Placeholder 5"/>
          <p:cNvSpPr>
            <a:spLocks noGrp="1"/>
          </p:cNvSpPr>
          <p:nvPr>
            <p:ph type="sldNum" sz="quarter" idx="12"/>
          </p:nvPr>
        </p:nvSpPr>
        <p:spPr/>
        <p:txBody>
          <a:bodyPr/>
          <a:lstStyle/>
          <a:p>
            <a:fld id="{BF6ADEC9-C31C-FD4A-BC03-7AEABFE1FD42}" type="slidenum">
              <a:rPr lang="en-US" smtClean="0"/>
              <a:pPr/>
              <a:t>‹#›</a:t>
            </a:fld>
            <a:endParaRPr lang="en-US" dirty="0"/>
          </a:p>
        </p:txBody>
      </p:sp>
    </p:spTree>
  </p:cSld>
  <p:clrMapOvr>
    <a:masterClrMapping/>
  </p:clrMapOvr>
  <p:transition>
    <p:pull dir="lu"/>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80466"/>
            <a:ext cx="4772450" cy="1326712"/>
          </a:xfrm>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www.hsfpp.org</a:t>
            </a:r>
            <a:endParaRPr lang="en-US" dirty="0"/>
          </a:p>
        </p:txBody>
      </p:sp>
      <p:sp>
        <p:nvSpPr>
          <p:cNvPr id="5" name="Footer Placeholder 4"/>
          <p:cNvSpPr>
            <a:spLocks noGrp="1"/>
          </p:cNvSpPr>
          <p:nvPr>
            <p:ph type="ftr" sz="quarter" idx="11"/>
          </p:nvPr>
        </p:nvSpPr>
        <p:spPr/>
        <p:txBody>
          <a:bodyPr/>
          <a:lstStyle/>
          <a:p>
            <a:r>
              <a:rPr lang="en-US" smtClean="0"/>
              <a:t>(c) 2012 National Endowment for Financial Education | Lesson 1-4 Spending Plan</a:t>
            </a:r>
            <a:endParaRPr lang="en-US" dirty="0"/>
          </a:p>
        </p:txBody>
      </p:sp>
      <p:sp>
        <p:nvSpPr>
          <p:cNvPr id="6" name="Slide Number Placeholder 5"/>
          <p:cNvSpPr>
            <a:spLocks noGrp="1"/>
          </p:cNvSpPr>
          <p:nvPr>
            <p:ph type="sldNum" sz="quarter" idx="12"/>
          </p:nvPr>
        </p:nvSpPr>
        <p:spPr/>
        <p:txBody>
          <a:bodyPr/>
          <a:lstStyle/>
          <a:p>
            <a:fld id="{BF6ADEC9-C31C-FD4A-BC03-7AEABFE1FD42}" type="slidenum">
              <a:rPr lang="en-US" smtClean="0"/>
              <a:pPr/>
              <a:t>‹#›</a:t>
            </a:fld>
            <a:endParaRPr lang="en-US" dirty="0"/>
          </a:p>
        </p:txBody>
      </p:sp>
    </p:spTree>
  </p:cSld>
  <p:clrMapOvr>
    <a:masterClrMapping/>
  </p:clrMapOvr>
  <p:transition>
    <p:pull dir="lu"/>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80466"/>
            <a:ext cx="4772450" cy="1326712"/>
          </a:xfrm>
        </p:spPr>
        <p:txBody>
          <a:bodyPr/>
          <a:lstStyle/>
          <a:p>
            <a:r>
              <a:rPr lang="en-US" smtClean="0"/>
              <a:t>Click to edit Master title style</a:t>
            </a:r>
            <a:endParaRPr lang="en-US"/>
          </a:p>
        </p:txBody>
      </p:sp>
      <p:sp>
        <p:nvSpPr>
          <p:cNvPr id="3" name="Content Placeholder 2"/>
          <p:cNvSpPr>
            <a:spLocks noGrp="1"/>
          </p:cNvSpPr>
          <p:nvPr>
            <p:ph idx="1"/>
          </p:nvPr>
        </p:nvSpPr>
        <p:spPr>
          <a:xfrm>
            <a:off x="457200" y="1979995"/>
            <a:ext cx="4772450" cy="3937662"/>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r>
              <a:rPr lang="en-US" smtClean="0"/>
              <a:t>www.hsfpp.org</a:t>
            </a:r>
            <a:endParaRPr lang="en-US" dirty="0"/>
          </a:p>
        </p:txBody>
      </p:sp>
      <p:sp>
        <p:nvSpPr>
          <p:cNvPr id="5" name="Footer Placeholder 4"/>
          <p:cNvSpPr>
            <a:spLocks noGrp="1"/>
          </p:cNvSpPr>
          <p:nvPr>
            <p:ph type="ftr" sz="quarter" idx="11"/>
          </p:nvPr>
        </p:nvSpPr>
        <p:spPr/>
        <p:txBody>
          <a:bodyPr/>
          <a:lstStyle/>
          <a:p>
            <a:r>
              <a:rPr lang="en-US" smtClean="0"/>
              <a:t>(c) 2012 National Endowment for Financial Education | Lesson 1-4 Spending Plan</a:t>
            </a:r>
            <a:endParaRPr lang="en-US" dirty="0"/>
          </a:p>
        </p:txBody>
      </p:sp>
      <p:sp>
        <p:nvSpPr>
          <p:cNvPr id="6" name="Slide Number Placeholder 5"/>
          <p:cNvSpPr>
            <a:spLocks noGrp="1"/>
          </p:cNvSpPr>
          <p:nvPr>
            <p:ph type="sldNum" sz="quarter" idx="12"/>
          </p:nvPr>
        </p:nvSpPr>
        <p:spPr/>
        <p:txBody>
          <a:bodyPr/>
          <a:lstStyle/>
          <a:p>
            <a:fld id="{BF6ADEC9-C31C-FD4A-BC03-7AEABFE1FD42}" type="slidenum">
              <a:rPr lang="en-US" smtClean="0"/>
              <a:pPr/>
              <a:t>‹#›</a:t>
            </a:fld>
            <a:endParaRPr lang="en-US" dirty="0"/>
          </a:p>
        </p:txBody>
      </p:sp>
      <p:sp>
        <p:nvSpPr>
          <p:cNvPr id="7" name="Picture Placeholder 9"/>
          <p:cNvSpPr>
            <a:spLocks noGrp="1"/>
          </p:cNvSpPr>
          <p:nvPr>
            <p:ph type="pic" sz="quarter" idx="13"/>
          </p:nvPr>
        </p:nvSpPr>
        <p:spPr>
          <a:xfrm>
            <a:off x="5389563" y="1979613"/>
            <a:ext cx="3316287" cy="3938587"/>
          </a:xfrm>
        </p:spPr>
        <p:txBody>
          <a:bodyPr/>
          <a:lstStyle/>
          <a:p>
            <a:endParaRPr lang="en-US" dirty="0"/>
          </a:p>
        </p:txBody>
      </p:sp>
    </p:spTree>
  </p:cSld>
  <p:clrMapOvr>
    <a:masterClrMapping/>
  </p:clrMapOvr>
  <p:transition>
    <p:pull dir="l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81194"/>
            <a:ext cx="4772450" cy="1225984"/>
          </a:xfrm>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6241774" y="6356350"/>
            <a:ext cx="1438090" cy="501650"/>
          </a:xfrm>
        </p:spPr>
        <p:txBody>
          <a:bodyPr/>
          <a:lstStyle>
            <a:lvl1pPr algn="r">
              <a:defRPr/>
            </a:lvl1pPr>
          </a:lstStyle>
          <a:p>
            <a:r>
              <a:rPr lang="en-US" smtClean="0"/>
              <a:t>www.hsfpp.org</a:t>
            </a:r>
            <a:endParaRPr lang="en-US" dirty="0"/>
          </a:p>
        </p:txBody>
      </p:sp>
      <p:sp>
        <p:nvSpPr>
          <p:cNvPr id="5" name="Footer Placeholder 4"/>
          <p:cNvSpPr>
            <a:spLocks noGrp="1"/>
          </p:cNvSpPr>
          <p:nvPr>
            <p:ph type="ftr" sz="quarter" idx="11"/>
          </p:nvPr>
        </p:nvSpPr>
        <p:spPr>
          <a:xfrm>
            <a:off x="1031925" y="6356350"/>
            <a:ext cx="5209849" cy="501650"/>
          </a:xfrm>
        </p:spPr>
        <p:txBody>
          <a:bodyPr/>
          <a:lstStyle/>
          <a:p>
            <a:r>
              <a:rPr lang="en-US" smtClean="0"/>
              <a:t>(c) 2012 National Endowment for Financial Education | Lesson 1-4 Spending Plan</a:t>
            </a:r>
            <a:endParaRPr lang="en-US" dirty="0"/>
          </a:p>
        </p:txBody>
      </p:sp>
      <p:sp>
        <p:nvSpPr>
          <p:cNvPr id="6" name="Slide Number Placeholder 5"/>
          <p:cNvSpPr>
            <a:spLocks noGrp="1"/>
          </p:cNvSpPr>
          <p:nvPr>
            <p:ph type="sldNum" sz="quarter" idx="12"/>
          </p:nvPr>
        </p:nvSpPr>
        <p:spPr>
          <a:xfrm>
            <a:off x="457200" y="6356350"/>
            <a:ext cx="397823" cy="501650"/>
          </a:xfrm>
        </p:spPr>
        <p:txBody>
          <a:bodyPr/>
          <a:lstStyle/>
          <a:p>
            <a:fld id="{BF6ADEC9-C31C-FD4A-BC03-7AEABFE1FD42}" type="slidenum">
              <a:rPr lang="en-US" smtClean="0"/>
              <a:pPr/>
              <a:t>‹#›</a:t>
            </a:fld>
            <a:endParaRPr lang="en-US" dirty="0"/>
          </a:p>
        </p:txBody>
      </p:sp>
    </p:spTree>
  </p:cSld>
  <p:clrMapOvr>
    <a:masterClrMapping/>
  </p:clrMapOvr>
  <p:transition>
    <p:pull dir="lu"/>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none"/>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cap="all">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r>
              <a:rPr lang="en-US" smtClean="0"/>
              <a:t>www.hsfpp.org</a:t>
            </a:r>
            <a:endParaRPr lang="en-US" dirty="0"/>
          </a:p>
        </p:txBody>
      </p:sp>
      <p:sp>
        <p:nvSpPr>
          <p:cNvPr id="5" name="Footer Placeholder 4"/>
          <p:cNvSpPr>
            <a:spLocks noGrp="1"/>
          </p:cNvSpPr>
          <p:nvPr>
            <p:ph type="ftr" sz="quarter" idx="11"/>
          </p:nvPr>
        </p:nvSpPr>
        <p:spPr/>
        <p:txBody>
          <a:bodyPr/>
          <a:lstStyle/>
          <a:p>
            <a:r>
              <a:rPr lang="en-US" smtClean="0"/>
              <a:t>(c) 2012 National Endowment for Financial Education | Lesson 1-4 Spending Plan</a:t>
            </a:r>
            <a:endParaRPr lang="en-US" dirty="0"/>
          </a:p>
        </p:txBody>
      </p:sp>
      <p:sp>
        <p:nvSpPr>
          <p:cNvPr id="6" name="Slide Number Placeholder 5"/>
          <p:cNvSpPr>
            <a:spLocks noGrp="1"/>
          </p:cNvSpPr>
          <p:nvPr>
            <p:ph type="sldNum" sz="quarter" idx="12"/>
          </p:nvPr>
        </p:nvSpPr>
        <p:spPr/>
        <p:txBody>
          <a:bodyPr/>
          <a:lstStyle/>
          <a:p>
            <a:fld id="{BF6ADEC9-C31C-FD4A-BC03-7AEABFE1FD42}" type="slidenum">
              <a:rPr lang="en-US" smtClean="0"/>
              <a:pPr/>
              <a:t>‹#›</a:t>
            </a:fld>
            <a:endParaRPr lang="en-US" dirty="0"/>
          </a:p>
        </p:txBody>
      </p:sp>
    </p:spTree>
  </p:cSld>
  <p:clrMapOvr>
    <a:masterClrMapping/>
  </p:clrMapOvr>
  <p:transition>
    <p:pull dir="lu"/>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26658"/>
            <a:ext cx="4038600" cy="438801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26658"/>
            <a:ext cx="4038600" cy="438801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r>
              <a:rPr lang="en-US" smtClean="0"/>
              <a:t>www.hsfpp.org</a:t>
            </a:r>
            <a:endParaRPr lang="en-US" dirty="0"/>
          </a:p>
        </p:txBody>
      </p:sp>
      <p:sp>
        <p:nvSpPr>
          <p:cNvPr id="6" name="Footer Placeholder 5"/>
          <p:cNvSpPr>
            <a:spLocks noGrp="1"/>
          </p:cNvSpPr>
          <p:nvPr>
            <p:ph type="ftr" sz="quarter" idx="11"/>
          </p:nvPr>
        </p:nvSpPr>
        <p:spPr/>
        <p:txBody>
          <a:bodyPr/>
          <a:lstStyle/>
          <a:p>
            <a:r>
              <a:rPr lang="en-US" smtClean="0"/>
              <a:t>(c) 2012 National Endowment for Financial Education | Lesson 1-4 Spending Plan</a:t>
            </a:r>
            <a:endParaRPr lang="en-US" dirty="0"/>
          </a:p>
        </p:txBody>
      </p:sp>
      <p:sp>
        <p:nvSpPr>
          <p:cNvPr id="7" name="Slide Number Placeholder 6"/>
          <p:cNvSpPr>
            <a:spLocks noGrp="1"/>
          </p:cNvSpPr>
          <p:nvPr>
            <p:ph type="sldNum" sz="quarter" idx="12"/>
          </p:nvPr>
        </p:nvSpPr>
        <p:spPr/>
        <p:txBody>
          <a:bodyPr/>
          <a:lstStyle/>
          <a:p>
            <a:fld id="{BF6ADEC9-C31C-FD4A-BC03-7AEABFE1FD42}" type="slidenum">
              <a:rPr lang="en-US" smtClean="0"/>
              <a:pPr/>
              <a:t>‹#›</a:t>
            </a:fld>
            <a:endParaRPr lang="en-US" dirty="0"/>
          </a:p>
        </p:txBody>
      </p:sp>
    </p:spTree>
  </p:cSld>
  <p:clrMapOvr>
    <a:masterClrMapping/>
  </p:clrMapOvr>
  <p:transition>
    <p:pull dir="lu"/>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80466"/>
            <a:ext cx="4772450" cy="1326712"/>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733634"/>
            <a:ext cx="4040188" cy="5735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25270"/>
            <a:ext cx="4040188" cy="35717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733634"/>
            <a:ext cx="4041775" cy="5735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425270"/>
            <a:ext cx="4041775" cy="35717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Date Placeholder 6"/>
          <p:cNvSpPr>
            <a:spLocks noGrp="1"/>
          </p:cNvSpPr>
          <p:nvPr>
            <p:ph type="dt" sz="half" idx="10"/>
          </p:nvPr>
        </p:nvSpPr>
        <p:spPr/>
        <p:txBody>
          <a:bodyPr/>
          <a:lstStyle/>
          <a:p>
            <a:r>
              <a:rPr lang="en-US" smtClean="0"/>
              <a:t>www.hsfpp.org</a:t>
            </a:r>
            <a:endParaRPr lang="en-US" dirty="0"/>
          </a:p>
        </p:txBody>
      </p:sp>
      <p:sp>
        <p:nvSpPr>
          <p:cNvPr id="8" name="Footer Placeholder 7"/>
          <p:cNvSpPr>
            <a:spLocks noGrp="1"/>
          </p:cNvSpPr>
          <p:nvPr>
            <p:ph type="ftr" sz="quarter" idx="11"/>
          </p:nvPr>
        </p:nvSpPr>
        <p:spPr/>
        <p:txBody>
          <a:bodyPr/>
          <a:lstStyle/>
          <a:p>
            <a:r>
              <a:rPr lang="en-US" smtClean="0"/>
              <a:t>(c) 2012 National Endowment for Financial Education | Lesson 1-4 Spending Plan</a:t>
            </a:r>
            <a:endParaRPr lang="en-US" dirty="0"/>
          </a:p>
        </p:txBody>
      </p:sp>
      <p:sp>
        <p:nvSpPr>
          <p:cNvPr id="9" name="Slide Number Placeholder 8"/>
          <p:cNvSpPr>
            <a:spLocks noGrp="1"/>
          </p:cNvSpPr>
          <p:nvPr>
            <p:ph type="sldNum" sz="quarter" idx="12"/>
          </p:nvPr>
        </p:nvSpPr>
        <p:spPr/>
        <p:txBody>
          <a:bodyPr/>
          <a:lstStyle/>
          <a:p>
            <a:fld id="{BF6ADEC9-C31C-FD4A-BC03-7AEABFE1FD42}" type="slidenum">
              <a:rPr lang="en-US" smtClean="0"/>
              <a:pPr/>
              <a:t>‹#›</a:t>
            </a:fld>
            <a:endParaRPr lang="en-US" dirty="0"/>
          </a:p>
        </p:txBody>
      </p:sp>
    </p:spTree>
  </p:cSld>
  <p:clrMapOvr>
    <a:masterClrMapping/>
  </p:clrMapOvr>
  <p:transition>
    <p:pull dir="lu"/>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337078"/>
            <a:ext cx="8221552" cy="1326712"/>
          </a:xfrm>
        </p:spPr>
        <p:txBody>
          <a:bodyPr/>
          <a:lstStyle>
            <a:lvl1pPr algn="ctr">
              <a:defRPr cap="none"/>
            </a:lvl1pPr>
          </a:lstStyle>
          <a:p>
            <a:r>
              <a:rPr lang="en-US" dirty="0" smtClean="0"/>
              <a:t>Click to edit Master title style</a:t>
            </a:r>
            <a:endParaRPr lang="en-US" dirty="0"/>
          </a:p>
        </p:txBody>
      </p:sp>
      <p:sp>
        <p:nvSpPr>
          <p:cNvPr id="3" name="Date Placeholder 2"/>
          <p:cNvSpPr>
            <a:spLocks noGrp="1"/>
          </p:cNvSpPr>
          <p:nvPr>
            <p:ph type="dt" sz="half" idx="10"/>
          </p:nvPr>
        </p:nvSpPr>
        <p:spPr/>
        <p:txBody>
          <a:bodyPr/>
          <a:lstStyle/>
          <a:p>
            <a:r>
              <a:rPr lang="en-US" smtClean="0"/>
              <a:t>www.hsfpp.org</a:t>
            </a:r>
            <a:endParaRPr lang="en-US" dirty="0"/>
          </a:p>
        </p:txBody>
      </p:sp>
      <p:sp>
        <p:nvSpPr>
          <p:cNvPr id="4" name="Footer Placeholder 3"/>
          <p:cNvSpPr>
            <a:spLocks noGrp="1"/>
          </p:cNvSpPr>
          <p:nvPr>
            <p:ph type="ftr" sz="quarter" idx="11"/>
          </p:nvPr>
        </p:nvSpPr>
        <p:spPr/>
        <p:txBody>
          <a:bodyPr/>
          <a:lstStyle/>
          <a:p>
            <a:r>
              <a:rPr lang="en-US" smtClean="0"/>
              <a:t>(c) 2012 National Endowment for Financial Education | Lesson 1-4 Spending Plan</a:t>
            </a:r>
            <a:endParaRPr lang="en-US" dirty="0"/>
          </a:p>
        </p:txBody>
      </p:sp>
      <p:sp>
        <p:nvSpPr>
          <p:cNvPr id="5" name="Slide Number Placeholder 4"/>
          <p:cNvSpPr>
            <a:spLocks noGrp="1"/>
          </p:cNvSpPr>
          <p:nvPr>
            <p:ph type="sldNum" sz="quarter" idx="12"/>
          </p:nvPr>
        </p:nvSpPr>
        <p:spPr/>
        <p:txBody>
          <a:bodyPr/>
          <a:lstStyle/>
          <a:p>
            <a:fld id="{BF6ADEC9-C31C-FD4A-BC03-7AEABFE1FD42}" type="slidenum">
              <a:rPr lang="en-US" smtClean="0"/>
              <a:pPr/>
              <a:t>‹#›</a:t>
            </a:fld>
            <a:endParaRPr lang="en-US" dirty="0"/>
          </a:p>
        </p:txBody>
      </p:sp>
    </p:spTree>
  </p:cSld>
  <p:clrMapOvr>
    <a:masterClrMapping/>
  </p:clrMapOvr>
  <p:transition>
    <p:pull dir="lu"/>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914136" y="6356350"/>
            <a:ext cx="2709117" cy="365125"/>
          </a:xfrm>
        </p:spPr>
        <p:txBody>
          <a:bodyPr/>
          <a:lstStyle>
            <a:lvl1pPr>
              <a:defRPr sz="800"/>
            </a:lvl1pPr>
          </a:lstStyle>
          <a:p>
            <a:r>
              <a:rPr lang="en-US" smtClean="0"/>
              <a:t>www.hsfpp.org</a:t>
            </a:r>
            <a:endParaRPr lang="en-US" dirty="0"/>
          </a:p>
        </p:txBody>
      </p:sp>
      <p:sp>
        <p:nvSpPr>
          <p:cNvPr id="3" name="Footer Placeholder 2"/>
          <p:cNvSpPr>
            <a:spLocks noGrp="1"/>
          </p:cNvSpPr>
          <p:nvPr>
            <p:ph type="ftr" sz="quarter" idx="11"/>
          </p:nvPr>
        </p:nvSpPr>
        <p:spPr>
          <a:xfrm>
            <a:off x="1262057" y="6356350"/>
            <a:ext cx="3309943" cy="365125"/>
          </a:xfrm>
        </p:spPr>
        <p:txBody>
          <a:bodyPr/>
          <a:lstStyle/>
          <a:p>
            <a:r>
              <a:rPr lang="en-US" smtClean="0"/>
              <a:t>(c) 2012 National Endowment for Financial Education | Lesson 1-4 Spending Plan</a:t>
            </a:r>
            <a:endParaRPr lang="en-US" dirty="0"/>
          </a:p>
        </p:txBody>
      </p:sp>
      <p:sp>
        <p:nvSpPr>
          <p:cNvPr id="4" name="Slide Number Placeholder 3"/>
          <p:cNvSpPr>
            <a:spLocks noGrp="1"/>
          </p:cNvSpPr>
          <p:nvPr>
            <p:ph type="sldNum" sz="quarter" idx="12"/>
          </p:nvPr>
        </p:nvSpPr>
        <p:spPr>
          <a:xfrm>
            <a:off x="165350" y="6356350"/>
            <a:ext cx="875848" cy="365125"/>
          </a:xfrm>
        </p:spPr>
        <p:txBody>
          <a:bodyPr/>
          <a:lstStyle>
            <a:lvl1pPr>
              <a:defRPr b="1">
                <a:solidFill>
                  <a:schemeClr val="bg1"/>
                </a:solidFill>
              </a:defRPr>
            </a:lvl1pPr>
          </a:lstStyle>
          <a:p>
            <a:fld id="{BF6ADEC9-C31C-FD4A-BC03-7AEABFE1FD42}" type="slidenum">
              <a:rPr lang="en-US" smtClean="0"/>
              <a:pPr/>
              <a:t>‹#›</a:t>
            </a:fld>
            <a:endParaRPr lang="en-US" dirty="0"/>
          </a:p>
        </p:txBody>
      </p:sp>
    </p:spTree>
  </p:cSld>
  <p:clrMapOvr>
    <a:masterClrMapping/>
  </p:clrMapOvr>
  <p:transition>
    <p:pull dir="lu"/>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440958"/>
            <a:ext cx="3008313" cy="994142"/>
          </a:xfrm>
        </p:spPr>
        <p:txBody>
          <a:bodyPr anchor="b"/>
          <a:lstStyle>
            <a:lvl1pPr algn="l">
              <a:defRPr sz="2000" b="1"/>
            </a:lvl1pPr>
          </a:lstStyle>
          <a:p>
            <a:r>
              <a:rPr lang="en-US" dirty="0" smtClean="0"/>
              <a:t>Click to edit Master title style</a:t>
            </a:r>
            <a:endParaRPr lang="en-US" dirty="0"/>
          </a:p>
        </p:txBody>
      </p:sp>
      <p:sp>
        <p:nvSpPr>
          <p:cNvPr id="3" name="Content Placeholder 2"/>
          <p:cNvSpPr>
            <a:spLocks noGrp="1"/>
          </p:cNvSpPr>
          <p:nvPr>
            <p:ph idx="1"/>
          </p:nvPr>
        </p:nvSpPr>
        <p:spPr>
          <a:xfrm>
            <a:off x="3575050" y="1640364"/>
            <a:ext cx="5111750" cy="4485799"/>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640364"/>
            <a:ext cx="3008313" cy="44857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www.hsfpp.org</a:t>
            </a:r>
            <a:endParaRPr lang="en-US" dirty="0"/>
          </a:p>
        </p:txBody>
      </p:sp>
      <p:sp>
        <p:nvSpPr>
          <p:cNvPr id="6" name="Footer Placeholder 5"/>
          <p:cNvSpPr>
            <a:spLocks noGrp="1"/>
          </p:cNvSpPr>
          <p:nvPr>
            <p:ph type="ftr" sz="quarter" idx="11"/>
          </p:nvPr>
        </p:nvSpPr>
        <p:spPr/>
        <p:txBody>
          <a:bodyPr/>
          <a:lstStyle/>
          <a:p>
            <a:r>
              <a:rPr lang="en-US" smtClean="0"/>
              <a:t>(c) 2012 National Endowment for Financial Education | Lesson 1-4 Spending Plan</a:t>
            </a:r>
            <a:endParaRPr lang="en-US" dirty="0"/>
          </a:p>
        </p:txBody>
      </p:sp>
      <p:sp>
        <p:nvSpPr>
          <p:cNvPr id="7" name="Slide Number Placeholder 6"/>
          <p:cNvSpPr>
            <a:spLocks noGrp="1"/>
          </p:cNvSpPr>
          <p:nvPr>
            <p:ph type="sldNum" sz="quarter" idx="12"/>
          </p:nvPr>
        </p:nvSpPr>
        <p:spPr/>
        <p:txBody>
          <a:bodyPr/>
          <a:lstStyle/>
          <a:p>
            <a:fld id="{BF6ADEC9-C31C-FD4A-BC03-7AEABFE1FD42}" type="slidenum">
              <a:rPr lang="en-US" smtClean="0"/>
              <a:pPr/>
              <a:t>‹#›</a:t>
            </a:fld>
            <a:endParaRPr lang="en-US" dirty="0"/>
          </a:p>
        </p:txBody>
      </p:sp>
    </p:spTree>
  </p:cSld>
  <p:clrMapOvr>
    <a:masterClrMapping/>
  </p:clrMapOvr>
  <p:transition>
    <p:pull dir="lu"/>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www.hsfpp.org</a:t>
            </a:r>
            <a:endParaRPr lang="en-US" dirty="0"/>
          </a:p>
        </p:txBody>
      </p:sp>
      <p:sp>
        <p:nvSpPr>
          <p:cNvPr id="6" name="Footer Placeholder 5"/>
          <p:cNvSpPr>
            <a:spLocks noGrp="1"/>
          </p:cNvSpPr>
          <p:nvPr>
            <p:ph type="ftr" sz="quarter" idx="11"/>
          </p:nvPr>
        </p:nvSpPr>
        <p:spPr/>
        <p:txBody>
          <a:bodyPr/>
          <a:lstStyle/>
          <a:p>
            <a:r>
              <a:rPr lang="en-US" smtClean="0"/>
              <a:t>(c) 2012 National Endowment for Financial Education | Lesson 1-4 Spending Plan</a:t>
            </a:r>
            <a:endParaRPr lang="en-US" dirty="0"/>
          </a:p>
        </p:txBody>
      </p:sp>
      <p:sp>
        <p:nvSpPr>
          <p:cNvPr id="7" name="Slide Number Placeholder 6"/>
          <p:cNvSpPr>
            <a:spLocks noGrp="1"/>
          </p:cNvSpPr>
          <p:nvPr>
            <p:ph type="sldNum" sz="quarter" idx="12"/>
          </p:nvPr>
        </p:nvSpPr>
        <p:spPr/>
        <p:txBody>
          <a:bodyPr/>
          <a:lstStyle/>
          <a:p>
            <a:fld id="{BF6ADEC9-C31C-FD4A-BC03-7AEABFE1FD42}" type="slidenum">
              <a:rPr lang="en-US" smtClean="0"/>
              <a:pPr/>
              <a:t>‹#›</a:t>
            </a:fld>
            <a:endParaRPr lang="en-US" dirty="0"/>
          </a:p>
        </p:txBody>
      </p:sp>
    </p:spTree>
  </p:cSld>
  <p:clrMapOvr>
    <a:masterClrMapping/>
  </p:clrMapOvr>
  <p:transition>
    <p:pull dir="lu"/>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Vertical Text Placeholder 2"/>
          <p:cNvSpPr>
            <a:spLocks noGrp="1"/>
          </p:cNvSpPr>
          <p:nvPr>
            <p:ph type="body" orient="vert" idx="1"/>
          </p:nvPr>
        </p:nvSpPr>
        <p:spPr>
          <a:xfrm>
            <a:off x="457200" y="1979995"/>
            <a:ext cx="8229600" cy="4017034"/>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r>
              <a:rPr lang="en-US" smtClean="0"/>
              <a:t>www.hsfpp.org</a:t>
            </a:r>
            <a:endParaRPr lang="en-US" dirty="0"/>
          </a:p>
        </p:txBody>
      </p:sp>
      <p:sp>
        <p:nvSpPr>
          <p:cNvPr id="5" name="Footer Placeholder 4"/>
          <p:cNvSpPr>
            <a:spLocks noGrp="1"/>
          </p:cNvSpPr>
          <p:nvPr>
            <p:ph type="ftr" sz="quarter" idx="11"/>
          </p:nvPr>
        </p:nvSpPr>
        <p:spPr/>
        <p:txBody>
          <a:bodyPr/>
          <a:lstStyle/>
          <a:p>
            <a:r>
              <a:rPr lang="en-US" smtClean="0"/>
              <a:t>(c) 2012 National Endowment for Financial Education | Lesson 1-4 Spending Plan</a:t>
            </a:r>
            <a:endParaRPr lang="en-US" dirty="0"/>
          </a:p>
        </p:txBody>
      </p:sp>
      <p:sp>
        <p:nvSpPr>
          <p:cNvPr id="6" name="Slide Number Placeholder 5"/>
          <p:cNvSpPr>
            <a:spLocks noGrp="1"/>
          </p:cNvSpPr>
          <p:nvPr>
            <p:ph type="sldNum" sz="quarter" idx="12"/>
          </p:nvPr>
        </p:nvSpPr>
        <p:spPr/>
        <p:txBody>
          <a:bodyPr/>
          <a:lstStyle/>
          <a:p>
            <a:fld id="{BF6ADEC9-C31C-FD4A-BC03-7AEABFE1FD42}" type="slidenum">
              <a:rPr lang="en-US" smtClean="0"/>
              <a:pPr/>
              <a:t>‹#›</a:t>
            </a:fld>
            <a:endParaRPr lang="en-US" dirty="0"/>
          </a:p>
        </p:txBody>
      </p:sp>
    </p:spTree>
  </p:cSld>
  <p:clrMapOvr>
    <a:masterClrMapping/>
  </p:clrMapOvr>
  <p:transition>
    <p:pull dir="lu"/>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516895"/>
            <a:ext cx="2057400" cy="4427219"/>
          </a:xfrm>
        </p:spPr>
        <p:txBody>
          <a:bodyPr vert="eaVert"/>
          <a:lstStyle/>
          <a:p>
            <a:r>
              <a:rPr lang="en-US" dirty="0" smtClean="0"/>
              <a:t>Click to edit Master title style</a:t>
            </a:r>
            <a:endParaRPr lang="en-US" dirty="0"/>
          </a:p>
        </p:txBody>
      </p:sp>
      <p:sp>
        <p:nvSpPr>
          <p:cNvPr id="3" name="Vertical Text Placeholder 2"/>
          <p:cNvSpPr>
            <a:spLocks noGrp="1"/>
          </p:cNvSpPr>
          <p:nvPr>
            <p:ph type="body" orient="vert" idx="1"/>
          </p:nvPr>
        </p:nvSpPr>
        <p:spPr>
          <a:xfrm>
            <a:off x="457200" y="1516895"/>
            <a:ext cx="6019800" cy="442721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www.hsfpp.org</a:t>
            </a:r>
            <a:endParaRPr lang="en-US" dirty="0"/>
          </a:p>
        </p:txBody>
      </p:sp>
      <p:sp>
        <p:nvSpPr>
          <p:cNvPr id="5" name="Footer Placeholder 4"/>
          <p:cNvSpPr>
            <a:spLocks noGrp="1"/>
          </p:cNvSpPr>
          <p:nvPr>
            <p:ph type="ftr" sz="quarter" idx="11"/>
          </p:nvPr>
        </p:nvSpPr>
        <p:spPr/>
        <p:txBody>
          <a:bodyPr/>
          <a:lstStyle/>
          <a:p>
            <a:r>
              <a:rPr lang="en-US" smtClean="0"/>
              <a:t>(c) 2012 National Endowment for Financial Education | Lesson 1-4 Spending Plan</a:t>
            </a:r>
            <a:endParaRPr lang="en-US" dirty="0"/>
          </a:p>
        </p:txBody>
      </p:sp>
      <p:sp>
        <p:nvSpPr>
          <p:cNvPr id="6" name="Slide Number Placeholder 5"/>
          <p:cNvSpPr>
            <a:spLocks noGrp="1"/>
          </p:cNvSpPr>
          <p:nvPr>
            <p:ph type="sldNum" sz="quarter" idx="12"/>
          </p:nvPr>
        </p:nvSpPr>
        <p:spPr/>
        <p:txBody>
          <a:bodyPr/>
          <a:lstStyle/>
          <a:p>
            <a:fld id="{BF6ADEC9-C31C-FD4A-BC03-7AEABFE1FD42}" type="slidenum">
              <a:rPr lang="en-US" smtClean="0"/>
              <a:pPr/>
              <a:t>‹#›</a:t>
            </a:fld>
            <a:endParaRPr lang="en-US" dirty="0"/>
          </a:p>
        </p:txBody>
      </p:sp>
    </p:spTree>
  </p:cSld>
  <p:clrMapOvr>
    <a:masterClrMapping/>
  </p:clrMapOvr>
  <p:transition>
    <p:pull dir="lu"/>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Cover Light">
    <p:bg>
      <p:bgPr>
        <a:blipFill rotWithShape="1">
          <a:blip r:embed="rId2"/>
          <a:stretch>
            <a:fillRect/>
          </a:stretch>
        </a:blipFill>
        <a:effectLst/>
      </p:bgPr>
    </p:bg>
    <p:spTree>
      <p:nvGrpSpPr>
        <p:cNvPr id="1" name=""/>
        <p:cNvGrpSpPr/>
        <p:nvPr/>
      </p:nvGrpSpPr>
      <p:grpSpPr>
        <a:xfrm>
          <a:off x="0" y="0"/>
          <a:ext cx="0" cy="0"/>
          <a:chOff x="0" y="0"/>
          <a:chExt cx="0" cy="0"/>
        </a:xfrm>
      </p:grpSpPr>
    </p:spTree>
  </p:cSld>
  <p:clrMapOvr>
    <a:masterClrMapping/>
  </p:clrMapOvr>
  <p:transition>
    <p:pull dir="l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81194"/>
            <a:ext cx="4772450" cy="1225984"/>
          </a:xfrm>
        </p:spPr>
        <p:txBody>
          <a:bodyPr/>
          <a:lstStyle/>
          <a:p>
            <a:r>
              <a:rPr lang="en-US" smtClean="0"/>
              <a:t>Click to edit Master title style</a:t>
            </a:r>
            <a:endParaRPr lang="en-US"/>
          </a:p>
        </p:txBody>
      </p:sp>
      <p:sp>
        <p:nvSpPr>
          <p:cNvPr id="3" name="Content Placeholder 2"/>
          <p:cNvSpPr>
            <a:spLocks noGrp="1"/>
          </p:cNvSpPr>
          <p:nvPr>
            <p:ph idx="1"/>
          </p:nvPr>
        </p:nvSpPr>
        <p:spPr>
          <a:xfrm>
            <a:off x="457200" y="1979995"/>
            <a:ext cx="4772450" cy="3937662"/>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a:xfrm>
            <a:off x="6114198" y="6356350"/>
            <a:ext cx="1565666" cy="501650"/>
          </a:xfrm>
        </p:spPr>
        <p:txBody>
          <a:bodyPr/>
          <a:lstStyle>
            <a:lvl1pPr algn="r">
              <a:defRPr/>
            </a:lvl1pPr>
          </a:lstStyle>
          <a:p>
            <a:r>
              <a:rPr lang="en-US" smtClean="0"/>
              <a:t>www.hsfpp.org</a:t>
            </a:r>
            <a:endParaRPr lang="en-US" dirty="0"/>
          </a:p>
        </p:txBody>
      </p:sp>
      <p:sp>
        <p:nvSpPr>
          <p:cNvPr id="5" name="Footer Placeholder 4"/>
          <p:cNvSpPr>
            <a:spLocks noGrp="1"/>
          </p:cNvSpPr>
          <p:nvPr>
            <p:ph type="ftr" sz="quarter" idx="11"/>
          </p:nvPr>
        </p:nvSpPr>
        <p:spPr>
          <a:xfrm>
            <a:off x="855023" y="6356350"/>
            <a:ext cx="5259175" cy="501650"/>
          </a:xfrm>
        </p:spPr>
        <p:txBody>
          <a:bodyPr/>
          <a:lstStyle/>
          <a:p>
            <a:r>
              <a:rPr lang="en-US" smtClean="0"/>
              <a:t>(c) 2012 National Endowment for Financial Education | Lesson 1-4 Spending Plan</a:t>
            </a:r>
            <a:endParaRPr lang="en-US" dirty="0"/>
          </a:p>
        </p:txBody>
      </p:sp>
      <p:sp>
        <p:nvSpPr>
          <p:cNvPr id="6" name="Slide Number Placeholder 5"/>
          <p:cNvSpPr>
            <a:spLocks noGrp="1"/>
          </p:cNvSpPr>
          <p:nvPr>
            <p:ph type="sldNum" sz="quarter" idx="12"/>
          </p:nvPr>
        </p:nvSpPr>
        <p:spPr/>
        <p:txBody>
          <a:bodyPr/>
          <a:lstStyle/>
          <a:p>
            <a:fld id="{BF6ADEC9-C31C-FD4A-BC03-7AEABFE1FD42}" type="slidenum">
              <a:rPr lang="en-US" smtClean="0"/>
              <a:pPr/>
              <a:t>‹#›</a:t>
            </a:fld>
            <a:endParaRPr lang="en-US" dirty="0"/>
          </a:p>
        </p:txBody>
      </p:sp>
      <p:sp>
        <p:nvSpPr>
          <p:cNvPr id="10" name="Picture Placeholder 9"/>
          <p:cNvSpPr>
            <a:spLocks noGrp="1"/>
          </p:cNvSpPr>
          <p:nvPr>
            <p:ph type="pic" sz="quarter" idx="13"/>
          </p:nvPr>
        </p:nvSpPr>
        <p:spPr>
          <a:xfrm>
            <a:off x="5389563" y="1979613"/>
            <a:ext cx="3316287" cy="3938587"/>
          </a:xfrm>
        </p:spPr>
        <p:txBody>
          <a:bodyPr/>
          <a:lstStyle/>
          <a:p>
            <a:endParaRPr lang="en-US" dirty="0"/>
          </a:p>
        </p:txBody>
      </p:sp>
    </p:spTree>
  </p:cSld>
  <p:clrMapOvr>
    <a:masterClrMapping/>
  </p:clrMapOvr>
  <p:transition>
    <p:pull dir="lu"/>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Cover Dark">
    <p:bg>
      <p:bgPr>
        <a:blipFill rotWithShape="1">
          <a:blip r:embed="rId2"/>
          <a:stretch>
            <a:fillRect/>
          </a:stretch>
        </a:blipFill>
        <a:effectLst/>
      </p:bgPr>
    </p:bg>
    <p:spTree>
      <p:nvGrpSpPr>
        <p:cNvPr id="1" name=""/>
        <p:cNvGrpSpPr/>
        <p:nvPr/>
      </p:nvGrpSpPr>
      <p:grpSpPr>
        <a:xfrm>
          <a:off x="0" y="0"/>
          <a:ext cx="0" cy="0"/>
          <a:chOff x="0" y="0"/>
          <a:chExt cx="0" cy="0"/>
        </a:xfrm>
      </p:grpSpPr>
    </p:spTree>
  </p:cSld>
  <p:clrMapOvr>
    <a:masterClrMapping/>
  </p:clrMapOvr>
  <p:transition>
    <p:pull dir="lu"/>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Title Page Light">
    <p:bg>
      <p:bgPr>
        <a:blipFill rotWithShape="1">
          <a:blip r:embed="rId2"/>
          <a:stretch>
            <a:fillRect/>
          </a:stretch>
        </a:blipFill>
        <a:effectLst/>
      </p:bgPr>
    </p:bg>
    <p:spTree>
      <p:nvGrpSpPr>
        <p:cNvPr id="1" name=""/>
        <p:cNvGrpSpPr/>
        <p:nvPr/>
      </p:nvGrpSpPr>
      <p:grpSpPr>
        <a:xfrm>
          <a:off x="0" y="0"/>
          <a:ext cx="0" cy="0"/>
          <a:chOff x="0" y="0"/>
          <a:chExt cx="0" cy="0"/>
        </a:xfrm>
      </p:grpSpPr>
    </p:spTree>
  </p:cSld>
  <p:clrMapOvr>
    <a:masterClrMapping/>
  </p:clrMapOvr>
  <p:transition>
    <p:pull dir="lu"/>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1_Title Page Dark">
    <p:bg>
      <p:bgPr>
        <a:blipFill rotWithShape="1">
          <a:blip r:embed="rId2"/>
          <a:stretch>
            <a:fillRect/>
          </a:stretch>
        </a:blipFill>
        <a:effectLst/>
      </p:bgPr>
    </p:bg>
    <p:spTree>
      <p:nvGrpSpPr>
        <p:cNvPr id="1" name=""/>
        <p:cNvGrpSpPr/>
        <p:nvPr/>
      </p:nvGrpSpPr>
      <p:grpSpPr>
        <a:xfrm>
          <a:off x="0" y="0"/>
          <a:ext cx="0" cy="0"/>
          <a:chOff x="0" y="0"/>
          <a:chExt cx="0" cy="0"/>
        </a:xfrm>
      </p:grpSpPr>
    </p:spTree>
  </p:cSld>
  <p:clrMapOvr>
    <a:masterClrMapping/>
  </p:clrMapOvr>
  <p:transition>
    <p:pull dir="l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none"/>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cap="all">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lvl1pPr algn="r">
              <a:defRPr sz="1100"/>
            </a:lvl1pPr>
          </a:lstStyle>
          <a:p>
            <a:r>
              <a:rPr lang="en-US" smtClean="0"/>
              <a:t>www.hsfpp.org</a:t>
            </a:r>
            <a:endParaRPr lang="en-US" dirty="0"/>
          </a:p>
        </p:txBody>
      </p:sp>
      <p:sp>
        <p:nvSpPr>
          <p:cNvPr id="5" name="Footer Placeholder 4"/>
          <p:cNvSpPr>
            <a:spLocks noGrp="1"/>
          </p:cNvSpPr>
          <p:nvPr>
            <p:ph type="ftr" sz="quarter" idx="11"/>
          </p:nvPr>
        </p:nvSpPr>
        <p:spPr/>
        <p:txBody>
          <a:bodyPr/>
          <a:lstStyle/>
          <a:p>
            <a:r>
              <a:rPr lang="en-US" smtClean="0"/>
              <a:t>(c) 2012 National Endowment for Financial Education | Lesson 1-4 Spending Plan</a:t>
            </a:r>
            <a:endParaRPr lang="en-US" dirty="0"/>
          </a:p>
        </p:txBody>
      </p:sp>
      <p:sp>
        <p:nvSpPr>
          <p:cNvPr id="6" name="Slide Number Placeholder 5"/>
          <p:cNvSpPr>
            <a:spLocks noGrp="1"/>
          </p:cNvSpPr>
          <p:nvPr>
            <p:ph type="sldNum" sz="quarter" idx="12"/>
          </p:nvPr>
        </p:nvSpPr>
        <p:spPr/>
        <p:txBody>
          <a:bodyPr/>
          <a:lstStyle/>
          <a:p>
            <a:fld id="{BF6ADEC9-C31C-FD4A-BC03-7AEABFE1FD42}" type="slidenum">
              <a:rPr lang="en-US" smtClean="0"/>
              <a:pPr/>
              <a:t>‹#›</a:t>
            </a:fld>
            <a:endParaRPr lang="en-US" dirty="0"/>
          </a:p>
        </p:txBody>
      </p:sp>
    </p:spTree>
  </p:cSld>
  <p:clrMapOvr>
    <a:masterClrMapping/>
  </p:clrMapOvr>
  <p:transition>
    <p:pull dir="l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81194"/>
            <a:ext cx="4772450" cy="1225984"/>
          </a:xfrm>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457200" y="1825566"/>
            <a:ext cx="4038600" cy="418910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825566"/>
            <a:ext cx="4038600" cy="418910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032310" y="6356350"/>
            <a:ext cx="1647554" cy="501650"/>
          </a:xfrm>
        </p:spPr>
        <p:txBody>
          <a:bodyPr/>
          <a:lstStyle>
            <a:lvl1pPr algn="r">
              <a:defRPr/>
            </a:lvl1pPr>
          </a:lstStyle>
          <a:p>
            <a:r>
              <a:rPr lang="en-US" smtClean="0"/>
              <a:t>www.hsfpp.org</a:t>
            </a:r>
            <a:endParaRPr lang="en-US" dirty="0"/>
          </a:p>
        </p:txBody>
      </p:sp>
      <p:sp>
        <p:nvSpPr>
          <p:cNvPr id="6" name="Footer Placeholder 5"/>
          <p:cNvSpPr>
            <a:spLocks noGrp="1"/>
          </p:cNvSpPr>
          <p:nvPr>
            <p:ph type="ftr" sz="quarter" idx="11"/>
          </p:nvPr>
        </p:nvSpPr>
        <p:spPr>
          <a:xfrm>
            <a:off x="855023" y="6356350"/>
            <a:ext cx="5177287" cy="501650"/>
          </a:xfrm>
        </p:spPr>
        <p:txBody>
          <a:bodyPr/>
          <a:lstStyle/>
          <a:p>
            <a:r>
              <a:rPr lang="en-US" smtClean="0"/>
              <a:t>(c) 2012 National Endowment for Financial Education | Lesson 1-4 Spending Plan</a:t>
            </a:r>
            <a:endParaRPr lang="en-US" dirty="0"/>
          </a:p>
        </p:txBody>
      </p:sp>
      <p:sp>
        <p:nvSpPr>
          <p:cNvPr id="7" name="Slide Number Placeholder 6"/>
          <p:cNvSpPr>
            <a:spLocks noGrp="1"/>
          </p:cNvSpPr>
          <p:nvPr>
            <p:ph type="sldNum" sz="quarter" idx="12"/>
          </p:nvPr>
        </p:nvSpPr>
        <p:spPr/>
        <p:txBody>
          <a:bodyPr/>
          <a:lstStyle/>
          <a:p>
            <a:fld id="{BF6ADEC9-C31C-FD4A-BC03-7AEABFE1FD42}" type="slidenum">
              <a:rPr lang="en-US" smtClean="0"/>
              <a:pPr/>
              <a:t>‹#›</a:t>
            </a:fld>
            <a:endParaRPr lang="en-US" dirty="0"/>
          </a:p>
        </p:txBody>
      </p:sp>
    </p:spTree>
  </p:cSld>
  <p:clrMapOvr>
    <a:masterClrMapping/>
  </p:clrMapOvr>
  <p:transition>
    <p:pull dir="l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81194"/>
            <a:ext cx="4772450" cy="1225984"/>
          </a:xfrm>
        </p:spPr>
        <p:txBody>
          <a:bodyPr/>
          <a:lstStyle>
            <a:lvl1pPr>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457200" y="1768910"/>
            <a:ext cx="4040188" cy="5735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342435"/>
            <a:ext cx="4040188" cy="36457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768910"/>
            <a:ext cx="4041775" cy="5735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342435"/>
            <a:ext cx="4041775" cy="36457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Date Placeholder 6"/>
          <p:cNvSpPr>
            <a:spLocks noGrp="1"/>
          </p:cNvSpPr>
          <p:nvPr>
            <p:ph type="dt" sz="half" idx="10"/>
          </p:nvPr>
        </p:nvSpPr>
        <p:spPr>
          <a:xfrm>
            <a:off x="6329548" y="6356350"/>
            <a:ext cx="1350316" cy="501650"/>
          </a:xfrm>
        </p:spPr>
        <p:txBody>
          <a:bodyPr/>
          <a:lstStyle>
            <a:lvl1pPr>
              <a:defRPr/>
            </a:lvl1pPr>
          </a:lstStyle>
          <a:p>
            <a:pPr algn="r"/>
            <a:r>
              <a:rPr lang="en-US" smtClean="0"/>
              <a:t>www.hsfpp.org</a:t>
            </a:r>
            <a:endParaRPr lang="en-US" dirty="0"/>
          </a:p>
        </p:txBody>
      </p:sp>
      <p:sp>
        <p:nvSpPr>
          <p:cNvPr id="8" name="Footer Placeholder 7"/>
          <p:cNvSpPr>
            <a:spLocks noGrp="1"/>
          </p:cNvSpPr>
          <p:nvPr>
            <p:ph type="ftr" sz="quarter" idx="11"/>
          </p:nvPr>
        </p:nvSpPr>
        <p:spPr>
          <a:xfrm>
            <a:off x="855023" y="6356350"/>
            <a:ext cx="5474525" cy="501650"/>
          </a:xfrm>
        </p:spPr>
        <p:txBody>
          <a:bodyPr/>
          <a:lstStyle/>
          <a:p>
            <a:r>
              <a:rPr lang="en-US" smtClean="0"/>
              <a:t>(c) 2012 National Endowment for Financial Education | Lesson 1-4 Spending Plan</a:t>
            </a:r>
            <a:endParaRPr lang="en-US" dirty="0"/>
          </a:p>
        </p:txBody>
      </p:sp>
      <p:sp>
        <p:nvSpPr>
          <p:cNvPr id="9" name="Slide Number Placeholder 8"/>
          <p:cNvSpPr>
            <a:spLocks noGrp="1"/>
          </p:cNvSpPr>
          <p:nvPr>
            <p:ph type="sldNum" sz="quarter" idx="12"/>
          </p:nvPr>
        </p:nvSpPr>
        <p:spPr/>
        <p:txBody>
          <a:bodyPr/>
          <a:lstStyle/>
          <a:p>
            <a:fld id="{BF6ADEC9-C31C-FD4A-BC03-7AEABFE1FD42}" type="slidenum">
              <a:rPr lang="en-US" smtClean="0"/>
              <a:pPr/>
              <a:t>‹#›</a:t>
            </a:fld>
            <a:endParaRPr lang="en-US" dirty="0"/>
          </a:p>
        </p:txBody>
      </p:sp>
    </p:spTree>
  </p:cSld>
  <p:clrMapOvr>
    <a:masterClrMapping/>
  </p:clrMapOvr>
  <p:transition>
    <p:pull dir="l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337078"/>
            <a:ext cx="8221552" cy="1326712"/>
          </a:xfrm>
        </p:spPr>
        <p:txBody>
          <a:bodyPr/>
          <a:lstStyle>
            <a:lvl1pPr algn="ctr">
              <a:defRPr cap="none"/>
            </a:lvl1pPr>
          </a:lstStyle>
          <a:p>
            <a:r>
              <a:rPr lang="en-US" dirty="0" smtClean="0"/>
              <a:t>Click to edit Master title style</a:t>
            </a:r>
            <a:endParaRPr lang="en-US" dirty="0"/>
          </a:p>
        </p:txBody>
      </p:sp>
      <p:sp>
        <p:nvSpPr>
          <p:cNvPr id="3" name="Date Placeholder 2"/>
          <p:cNvSpPr>
            <a:spLocks noGrp="1"/>
          </p:cNvSpPr>
          <p:nvPr>
            <p:ph type="dt" sz="half" idx="10"/>
          </p:nvPr>
        </p:nvSpPr>
        <p:spPr>
          <a:xfrm>
            <a:off x="6460176" y="6356350"/>
            <a:ext cx="1219687" cy="501650"/>
          </a:xfrm>
        </p:spPr>
        <p:txBody>
          <a:bodyPr/>
          <a:lstStyle>
            <a:lvl1pPr>
              <a:defRPr/>
            </a:lvl1pPr>
          </a:lstStyle>
          <a:p>
            <a:pPr algn="r"/>
            <a:r>
              <a:rPr lang="en-US" smtClean="0"/>
              <a:t>www.hsfpp.org</a:t>
            </a:r>
            <a:endParaRPr lang="en-US" dirty="0"/>
          </a:p>
        </p:txBody>
      </p:sp>
      <p:sp>
        <p:nvSpPr>
          <p:cNvPr id="4" name="Footer Placeholder 3"/>
          <p:cNvSpPr>
            <a:spLocks noGrp="1"/>
          </p:cNvSpPr>
          <p:nvPr>
            <p:ph type="ftr" sz="quarter" idx="11"/>
          </p:nvPr>
        </p:nvSpPr>
        <p:spPr>
          <a:xfrm>
            <a:off x="855023" y="6356350"/>
            <a:ext cx="5403273" cy="501650"/>
          </a:xfrm>
        </p:spPr>
        <p:txBody>
          <a:bodyPr/>
          <a:lstStyle/>
          <a:p>
            <a:r>
              <a:rPr lang="en-US" smtClean="0"/>
              <a:t>(c) 2012 National Endowment for Financial Education | Lesson 1-4 Spending Plan</a:t>
            </a:r>
            <a:endParaRPr lang="en-US" dirty="0"/>
          </a:p>
        </p:txBody>
      </p:sp>
      <p:sp>
        <p:nvSpPr>
          <p:cNvPr id="5" name="Slide Number Placeholder 4"/>
          <p:cNvSpPr>
            <a:spLocks noGrp="1"/>
          </p:cNvSpPr>
          <p:nvPr>
            <p:ph type="sldNum" sz="quarter" idx="12"/>
          </p:nvPr>
        </p:nvSpPr>
        <p:spPr/>
        <p:txBody>
          <a:bodyPr/>
          <a:lstStyle/>
          <a:p>
            <a:fld id="{BF6ADEC9-C31C-FD4A-BC03-7AEABFE1FD42}" type="slidenum">
              <a:rPr lang="en-US" smtClean="0"/>
              <a:pPr/>
              <a:t>‹#›</a:t>
            </a:fld>
            <a:endParaRPr lang="en-US" dirty="0"/>
          </a:p>
        </p:txBody>
      </p:sp>
    </p:spTree>
  </p:cSld>
  <p:clrMapOvr>
    <a:masterClrMapping/>
  </p:clrMapOvr>
  <p:transition>
    <p:pull dir="l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424551" y="6356350"/>
            <a:ext cx="1198702" cy="501650"/>
          </a:xfrm>
        </p:spPr>
        <p:txBody>
          <a:bodyPr/>
          <a:lstStyle>
            <a:lvl1pPr algn="r">
              <a:defRPr sz="1100"/>
            </a:lvl1pPr>
          </a:lstStyle>
          <a:p>
            <a:r>
              <a:rPr lang="en-US" smtClean="0"/>
              <a:t>www.hsfpp.org</a:t>
            </a:r>
            <a:endParaRPr lang="en-US" dirty="0"/>
          </a:p>
        </p:txBody>
      </p:sp>
      <p:sp>
        <p:nvSpPr>
          <p:cNvPr id="3" name="Footer Placeholder 2"/>
          <p:cNvSpPr>
            <a:spLocks noGrp="1"/>
          </p:cNvSpPr>
          <p:nvPr>
            <p:ph type="ftr" sz="quarter" idx="11"/>
          </p:nvPr>
        </p:nvSpPr>
        <p:spPr>
          <a:xfrm>
            <a:off x="1041197" y="6356350"/>
            <a:ext cx="5383353" cy="501650"/>
          </a:xfrm>
        </p:spPr>
        <p:txBody>
          <a:bodyPr/>
          <a:lstStyle/>
          <a:p>
            <a:r>
              <a:rPr lang="en-US" smtClean="0"/>
              <a:t>(c) 2012 National Endowment for Financial Education | Lesson 1-4 Spending Plan</a:t>
            </a:r>
            <a:endParaRPr lang="en-US" dirty="0"/>
          </a:p>
        </p:txBody>
      </p:sp>
      <p:sp>
        <p:nvSpPr>
          <p:cNvPr id="4" name="Slide Number Placeholder 3"/>
          <p:cNvSpPr>
            <a:spLocks noGrp="1"/>
          </p:cNvSpPr>
          <p:nvPr>
            <p:ph type="sldNum" sz="quarter" idx="12"/>
          </p:nvPr>
        </p:nvSpPr>
        <p:spPr>
          <a:xfrm>
            <a:off x="165350" y="6356350"/>
            <a:ext cx="875848" cy="365125"/>
          </a:xfrm>
        </p:spPr>
        <p:txBody>
          <a:bodyPr/>
          <a:lstStyle>
            <a:lvl1pPr>
              <a:defRPr b="1">
                <a:solidFill>
                  <a:schemeClr val="bg1"/>
                </a:solidFill>
              </a:defRPr>
            </a:lvl1pPr>
          </a:lstStyle>
          <a:p>
            <a:fld id="{BF6ADEC9-C31C-FD4A-BC03-7AEABFE1FD42}" type="slidenum">
              <a:rPr lang="en-US" smtClean="0"/>
              <a:pPr/>
              <a:t>‹#›</a:t>
            </a:fld>
            <a:endParaRPr lang="en-US" dirty="0"/>
          </a:p>
        </p:txBody>
      </p:sp>
    </p:spTree>
  </p:cSld>
  <p:clrMapOvr>
    <a:masterClrMapping/>
  </p:clrMapOvr>
  <p:transition>
    <p:pull dir="l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440958"/>
            <a:ext cx="3008313" cy="994142"/>
          </a:xfrm>
        </p:spPr>
        <p:txBody>
          <a:bodyPr anchor="b"/>
          <a:lstStyle>
            <a:lvl1pPr algn="l">
              <a:defRPr sz="2000" b="1"/>
            </a:lvl1pPr>
          </a:lstStyle>
          <a:p>
            <a:r>
              <a:rPr lang="en-US" dirty="0" smtClean="0"/>
              <a:t>Click to edit Master title style</a:t>
            </a:r>
            <a:endParaRPr lang="en-US" dirty="0"/>
          </a:p>
        </p:txBody>
      </p:sp>
      <p:sp>
        <p:nvSpPr>
          <p:cNvPr id="3" name="Content Placeholder 2"/>
          <p:cNvSpPr>
            <a:spLocks noGrp="1"/>
          </p:cNvSpPr>
          <p:nvPr>
            <p:ph idx="1"/>
          </p:nvPr>
        </p:nvSpPr>
        <p:spPr>
          <a:xfrm>
            <a:off x="3575050" y="1640364"/>
            <a:ext cx="5111750" cy="4485799"/>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640364"/>
            <a:ext cx="3008313" cy="44857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www.hsfpp.org</a:t>
            </a:r>
            <a:endParaRPr lang="en-US" dirty="0"/>
          </a:p>
        </p:txBody>
      </p:sp>
      <p:sp>
        <p:nvSpPr>
          <p:cNvPr id="6" name="Footer Placeholder 5"/>
          <p:cNvSpPr>
            <a:spLocks noGrp="1"/>
          </p:cNvSpPr>
          <p:nvPr>
            <p:ph type="ftr" sz="quarter" idx="11"/>
          </p:nvPr>
        </p:nvSpPr>
        <p:spPr/>
        <p:txBody>
          <a:bodyPr/>
          <a:lstStyle>
            <a:lvl1pPr>
              <a:defRPr>
                <a:latin typeface="Franklin Gothic Book" pitchFamily="34" charset="0"/>
              </a:defRPr>
            </a:lvl1pPr>
          </a:lstStyle>
          <a:p>
            <a:r>
              <a:rPr lang="en-US" smtClean="0"/>
              <a:t>(c) 2012 National Endowment for Financial Education | Lesson 1-4 Spending Plan</a:t>
            </a:r>
            <a:endParaRPr lang="en-US" dirty="0"/>
          </a:p>
        </p:txBody>
      </p:sp>
      <p:sp>
        <p:nvSpPr>
          <p:cNvPr id="7" name="Slide Number Placeholder 6"/>
          <p:cNvSpPr>
            <a:spLocks noGrp="1"/>
          </p:cNvSpPr>
          <p:nvPr>
            <p:ph type="sldNum" sz="quarter" idx="12"/>
          </p:nvPr>
        </p:nvSpPr>
        <p:spPr/>
        <p:txBody>
          <a:bodyPr/>
          <a:lstStyle>
            <a:lvl1pPr>
              <a:defRPr>
                <a:latin typeface="Franklin Gothic Book" pitchFamily="34" charset="0"/>
              </a:defRPr>
            </a:lvl1pPr>
          </a:lstStyle>
          <a:p>
            <a:fld id="{BF6ADEC9-C31C-FD4A-BC03-7AEABFE1FD42}" type="slidenum">
              <a:rPr lang="en-US" smtClean="0"/>
              <a:pPr/>
              <a:t>‹#›</a:t>
            </a:fld>
            <a:endParaRPr lang="en-US" dirty="0"/>
          </a:p>
        </p:txBody>
      </p:sp>
    </p:spTree>
  </p:cSld>
  <p:clrMapOvr>
    <a:masterClrMapping/>
  </p:clrMapOvr>
  <p:transition>
    <p:pull dir="l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slideLayout" Target="../slideLayouts/slideLayout29.xml"/><Relationship Id="rId18" Type="http://schemas.openxmlformats.org/officeDocument/2006/relationships/image" Target="../media/image6.jpeg"/><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slideLayout" Target="../slideLayouts/slideLayout28.xml"/><Relationship Id="rId17" Type="http://schemas.openxmlformats.org/officeDocument/2006/relationships/theme" Target="../theme/theme2.xml"/><Relationship Id="rId2" Type="http://schemas.openxmlformats.org/officeDocument/2006/relationships/slideLayout" Target="../slideLayouts/slideLayout18.xml"/><Relationship Id="rId16" Type="http://schemas.openxmlformats.org/officeDocument/2006/relationships/slideLayout" Target="../slideLayouts/slideLayout32.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5" Type="http://schemas.openxmlformats.org/officeDocument/2006/relationships/slideLayout" Target="../slideLayouts/slideLayout3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 Id="rId14"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18"/>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433862"/>
            <a:ext cx="8229600" cy="955551"/>
          </a:xfrm>
          <a:prstGeom prst="rect">
            <a:avLst/>
          </a:prstGeom>
        </p:spPr>
        <p:txBody>
          <a:bodyPr vert="horz" lIns="0" tIns="0" rIns="0" bIns="0" rtlCol="0" anchor="ctr">
            <a:no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793174"/>
            <a:ext cx="8229600" cy="412448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6436426" y="6356350"/>
            <a:ext cx="1243438" cy="501650"/>
          </a:xfrm>
          <a:prstGeom prst="rect">
            <a:avLst/>
          </a:prstGeom>
        </p:spPr>
        <p:txBody>
          <a:bodyPr vert="horz" lIns="91440" tIns="45720" rIns="91440" bIns="45720" rtlCol="0" anchor="ctr"/>
          <a:lstStyle>
            <a:lvl1pPr algn="l">
              <a:defRPr sz="1100">
                <a:solidFill>
                  <a:schemeClr val="tx1">
                    <a:tint val="75000"/>
                  </a:schemeClr>
                </a:solidFill>
                <a:latin typeface="Franklin Gothic Book" pitchFamily="34" charset="0"/>
              </a:defRPr>
            </a:lvl1pPr>
          </a:lstStyle>
          <a:p>
            <a:pPr algn="r"/>
            <a:r>
              <a:rPr lang="en-US" smtClean="0"/>
              <a:t>www.hsfpp.org</a:t>
            </a:r>
            <a:endParaRPr lang="en-US" dirty="0"/>
          </a:p>
        </p:txBody>
      </p:sp>
      <p:sp>
        <p:nvSpPr>
          <p:cNvPr id="5" name="Footer Placeholder 4"/>
          <p:cNvSpPr>
            <a:spLocks noGrp="1"/>
          </p:cNvSpPr>
          <p:nvPr>
            <p:ph type="ftr" sz="quarter" idx="3"/>
          </p:nvPr>
        </p:nvSpPr>
        <p:spPr>
          <a:xfrm>
            <a:off x="855023" y="6356350"/>
            <a:ext cx="5436595" cy="501650"/>
          </a:xfrm>
          <a:prstGeom prst="rect">
            <a:avLst/>
          </a:prstGeom>
        </p:spPr>
        <p:txBody>
          <a:bodyPr vert="horz" lIns="91440" tIns="45720" rIns="91440" bIns="45720" rtlCol="0" anchor="ctr"/>
          <a:lstStyle>
            <a:lvl1pPr algn="l">
              <a:defRPr sz="1100">
                <a:solidFill>
                  <a:schemeClr val="tx1">
                    <a:tint val="75000"/>
                  </a:schemeClr>
                </a:solidFill>
                <a:latin typeface="Franklin Gothic Book" pitchFamily="34" charset="0"/>
              </a:defRPr>
            </a:lvl1pPr>
          </a:lstStyle>
          <a:p>
            <a:r>
              <a:rPr lang="en-US" smtClean="0"/>
              <a:t>(c) 2012 National Endowment for Financial Education | Lesson 1-4 Spending Plan</a:t>
            </a:r>
            <a:endParaRPr lang="en-US" dirty="0"/>
          </a:p>
        </p:txBody>
      </p:sp>
      <p:sp>
        <p:nvSpPr>
          <p:cNvPr id="6" name="Slide Number Placeholder 5"/>
          <p:cNvSpPr>
            <a:spLocks noGrp="1"/>
          </p:cNvSpPr>
          <p:nvPr>
            <p:ph type="sldNum" sz="quarter" idx="4"/>
          </p:nvPr>
        </p:nvSpPr>
        <p:spPr>
          <a:xfrm>
            <a:off x="0" y="6356350"/>
            <a:ext cx="855023" cy="501650"/>
          </a:xfrm>
          <a:prstGeom prst="rect">
            <a:avLst/>
          </a:prstGeom>
        </p:spPr>
        <p:txBody>
          <a:bodyPr vert="horz" lIns="0" tIns="0" rIns="0" bIns="0" rtlCol="0" anchor="ctr"/>
          <a:lstStyle>
            <a:lvl1pPr algn="ctr">
              <a:defRPr sz="1200" b="1">
                <a:solidFill>
                  <a:schemeClr val="bg1"/>
                </a:solidFill>
              </a:defRPr>
            </a:lvl1pPr>
          </a:lstStyle>
          <a:p>
            <a:fld id="{BF6ADEC9-C31C-FD4A-BC03-7AEABFE1FD42}"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8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Lst>
  <p:transition>
    <p:pull dir="lu"/>
  </p:transition>
  <p:timing>
    <p:tnLst>
      <p:par>
        <p:cTn id="1" dur="indefinite" restart="never" nodeType="tmRoot"/>
      </p:par>
    </p:tnLst>
  </p:timing>
  <p:hf hdr="0"/>
  <p:txStyles>
    <p:titleStyle>
      <a:lvl1pPr algn="l" defTabSz="457200" rtl="0" eaLnBrk="1" latinLnBrk="0" hangingPunct="1">
        <a:spcBef>
          <a:spcPct val="0"/>
        </a:spcBef>
        <a:spcAft>
          <a:spcPts val="0"/>
        </a:spcAft>
        <a:buNone/>
        <a:defRPr sz="4000" kern="1200">
          <a:solidFill>
            <a:srgbClr val="E40000"/>
          </a:solidFill>
          <a:latin typeface="Franklin Gothic Medium" pitchFamily="34" charset="0"/>
          <a:ea typeface="+mj-ea"/>
          <a:cs typeface="Franklin Gothic Medium" pitchFamily="34" charset="0"/>
        </a:defRPr>
      </a:lvl1pPr>
    </p:titleStyle>
    <p:bodyStyle>
      <a:lvl1pPr marL="342900" indent="-342900" algn="l" defTabSz="457200" rtl="0" eaLnBrk="1" latinLnBrk="0" hangingPunct="1">
        <a:spcBef>
          <a:spcPct val="20000"/>
        </a:spcBef>
        <a:buClr>
          <a:srgbClr val="E40000"/>
        </a:buClr>
        <a:buFont typeface="Arial"/>
        <a:buChar char="•"/>
        <a:defRPr sz="3200" kern="1200">
          <a:solidFill>
            <a:schemeClr val="bg2">
              <a:lumMod val="25000"/>
            </a:schemeClr>
          </a:solidFill>
          <a:latin typeface="Franklin Gothic Book"/>
          <a:ea typeface="+mn-ea"/>
          <a:cs typeface="Franklin Gothic Book"/>
        </a:defRPr>
      </a:lvl1pPr>
      <a:lvl2pPr marL="742950" indent="-285750" algn="l" defTabSz="457200" rtl="0" eaLnBrk="1" latinLnBrk="0" hangingPunct="1">
        <a:spcBef>
          <a:spcPct val="20000"/>
        </a:spcBef>
        <a:buClr>
          <a:schemeClr val="tx1">
            <a:lumMod val="50000"/>
            <a:lumOff val="50000"/>
          </a:schemeClr>
        </a:buClr>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Clr>
          <a:srgbClr val="E40000"/>
        </a:buClr>
        <a:buFont typeface="Lucida Grande"/>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Clr>
          <a:srgbClr val="E40000"/>
        </a:buClr>
        <a:buFont typeface="Lucida Grande"/>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rotWithShape="1">
          <a:blip r:embed="rId18"/>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327552"/>
            <a:ext cx="4772450" cy="1326712"/>
          </a:xfrm>
          <a:prstGeom prst="rect">
            <a:avLst/>
          </a:prstGeom>
        </p:spPr>
        <p:txBody>
          <a:bodyPr vert="horz" lIns="91440" tIns="45720" rIns="91440" bIns="45720" rtlCol="0" anchor="ctr">
            <a:noAutofit/>
          </a:bodyPr>
          <a:lstStyle/>
          <a:p>
            <a:r>
              <a:rPr lang="en-US" dirty="0" smtClean="0"/>
              <a:t>Click to edit Master </a:t>
            </a:r>
            <a:br>
              <a:rPr lang="en-US" dirty="0" smtClean="0"/>
            </a:br>
            <a:r>
              <a:rPr lang="en-US" dirty="0" smtClean="0"/>
              <a:t>title style</a:t>
            </a:r>
            <a:endParaRPr lang="en-US" dirty="0"/>
          </a:p>
        </p:txBody>
      </p:sp>
      <p:sp>
        <p:nvSpPr>
          <p:cNvPr id="3" name="Text Placeholder 2"/>
          <p:cNvSpPr>
            <a:spLocks noGrp="1"/>
          </p:cNvSpPr>
          <p:nvPr>
            <p:ph type="body" idx="1"/>
          </p:nvPr>
        </p:nvSpPr>
        <p:spPr>
          <a:xfrm>
            <a:off x="457200" y="1979995"/>
            <a:ext cx="8229600" cy="3937662"/>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7011796" y="6356350"/>
            <a:ext cx="668068" cy="365125"/>
          </a:xfrm>
          <a:prstGeom prst="rect">
            <a:avLst/>
          </a:prstGeom>
        </p:spPr>
        <p:txBody>
          <a:bodyPr vert="horz" lIns="91440" tIns="45720" rIns="91440" bIns="45720" rtlCol="0" anchor="ctr"/>
          <a:lstStyle>
            <a:lvl1pPr algn="l">
              <a:defRPr sz="800">
                <a:solidFill>
                  <a:schemeClr val="tx1">
                    <a:tint val="75000"/>
                  </a:schemeClr>
                </a:solidFill>
              </a:defRPr>
            </a:lvl1pPr>
          </a:lstStyle>
          <a:p>
            <a:r>
              <a:rPr lang="en-US" smtClean="0"/>
              <a:t>www.hsfpp.org</a:t>
            </a:r>
            <a:endParaRPr lang="en-US" dirty="0"/>
          </a:p>
        </p:txBody>
      </p:sp>
      <p:sp>
        <p:nvSpPr>
          <p:cNvPr id="5" name="Footer Placeholder 4"/>
          <p:cNvSpPr>
            <a:spLocks noGrp="1"/>
          </p:cNvSpPr>
          <p:nvPr>
            <p:ph type="ftr" sz="quarter" idx="3"/>
          </p:nvPr>
        </p:nvSpPr>
        <p:spPr>
          <a:xfrm>
            <a:off x="1031925" y="6356350"/>
            <a:ext cx="5821114" cy="365125"/>
          </a:xfrm>
          <a:prstGeom prst="rect">
            <a:avLst/>
          </a:prstGeom>
        </p:spPr>
        <p:txBody>
          <a:bodyPr vert="horz" lIns="91440" tIns="45720" rIns="91440" bIns="45720" rtlCol="0" anchor="ctr"/>
          <a:lstStyle>
            <a:lvl1pPr algn="l">
              <a:defRPr sz="800">
                <a:solidFill>
                  <a:schemeClr val="tx1">
                    <a:tint val="75000"/>
                  </a:schemeClr>
                </a:solidFill>
              </a:defRPr>
            </a:lvl1pPr>
          </a:lstStyle>
          <a:p>
            <a:r>
              <a:rPr lang="en-US" smtClean="0"/>
              <a:t>(c) 2012 National Endowment for Financial Education | Lesson 1-4 Spending Plan</a:t>
            </a:r>
            <a:endParaRPr lang="en-US" dirty="0"/>
          </a:p>
        </p:txBody>
      </p:sp>
      <p:sp>
        <p:nvSpPr>
          <p:cNvPr id="6" name="Slide Number Placeholder 5"/>
          <p:cNvSpPr>
            <a:spLocks noGrp="1"/>
          </p:cNvSpPr>
          <p:nvPr>
            <p:ph type="sldNum" sz="quarter" idx="4"/>
          </p:nvPr>
        </p:nvSpPr>
        <p:spPr>
          <a:xfrm>
            <a:off x="238174" y="6356350"/>
            <a:ext cx="793751" cy="365125"/>
          </a:xfrm>
          <a:prstGeom prst="rect">
            <a:avLst/>
          </a:prstGeom>
        </p:spPr>
        <p:txBody>
          <a:bodyPr vert="horz" lIns="91440" tIns="45720" rIns="91440" bIns="45720" rtlCol="0" anchor="ctr"/>
          <a:lstStyle>
            <a:lvl1pPr algn="l">
              <a:defRPr sz="1200" b="1">
                <a:solidFill>
                  <a:schemeClr val="bg1"/>
                </a:solidFill>
              </a:defRPr>
            </a:lvl1pPr>
          </a:lstStyle>
          <a:p>
            <a:fld id="{BF6ADEC9-C31C-FD4A-BC03-7AEABFE1FD42}"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5" r:id="rId1"/>
    <p:sldLayoutId id="2147483666" r:id="rId2"/>
    <p:sldLayoutId id="2147483681"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 id="2147483676" r:id="rId13"/>
    <p:sldLayoutId id="2147483677" r:id="rId14"/>
    <p:sldLayoutId id="2147483678" r:id="rId15"/>
    <p:sldLayoutId id="2147483679" r:id="rId16"/>
  </p:sldLayoutIdLst>
  <p:transition>
    <p:pull dir="lu"/>
  </p:transition>
  <p:timing>
    <p:tnLst>
      <p:par>
        <p:cTn id="1" dur="indefinite" restart="never" nodeType="tmRoot"/>
      </p:par>
    </p:tnLst>
  </p:timing>
  <p:hf hdr="0"/>
  <p:txStyles>
    <p:titleStyle>
      <a:lvl1pPr algn="l" defTabSz="457200" rtl="0" eaLnBrk="1" latinLnBrk="0" hangingPunct="1">
        <a:spcBef>
          <a:spcPct val="0"/>
        </a:spcBef>
        <a:spcAft>
          <a:spcPts val="0"/>
        </a:spcAft>
        <a:buNone/>
        <a:defRPr sz="4000" kern="1200">
          <a:solidFill>
            <a:srgbClr val="E40000"/>
          </a:solidFill>
          <a:latin typeface="Franklin Gothic Book"/>
          <a:ea typeface="+mj-ea"/>
          <a:cs typeface="Franklin Gothic Book"/>
        </a:defRPr>
      </a:lvl1pPr>
    </p:titleStyle>
    <p:bodyStyle>
      <a:lvl1pPr marL="342900" indent="-342900" algn="l" defTabSz="457200" rtl="0" eaLnBrk="1" latinLnBrk="0" hangingPunct="1">
        <a:spcBef>
          <a:spcPct val="20000"/>
        </a:spcBef>
        <a:buClr>
          <a:srgbClr val="E40000"/>
        </a:buClr>
        <a:buFont typeface="Arial"/>
        <a:buChar char="•"/>
        <a:defRPr sz="3200" kern="1200">
          <a:solidFill>
            <a:schemeClr val="bg1">
              <a:lumMod val="65000"/>
            </a:schemeClr>
          </a:solidFill>
          <a:latin typeface="Franklin Gothic Book"/>
          <a:ea typeface="+mn-ea"/>
          <a:cs typeface="Franklin Gothic Book"/>
        </a:defRPr>
      </a:lvl1pPr>
      <a:lvl2pPr marL="742950" indent="-285750" algn="l" defTabSz="457200" rtl="0" eaLnBrk="1" latinLnBrk="0" hangingPunct="1">
        <a:spcBef>
          <a:spcPct val="20000"/>
        </a:spcBef>
        <a:buFont typeface="Arial"/>
        <a:buChar char="–"/>
        <a:defRPr sz="2800" kern="1200">
          <a:solidFill>
            <a:schemeClr val="bg1"/>
          </a:solidFill>
          <a:latin typeface="+mn-lt"/>
          <a:ea typeface="+mn-ea"/>
          <a:cs typeface="+mn-cs"/>
        </a:defRPr>
      </a:lvl2pPr>
      <a:lvl3pPr marL="1143000" indent="-228600" algn="l" defTabSz="457200" rtl="0" eaLnBrk="1" latinLnBrk="0" hangingPunct="1">
        <a:spcBef>
          <a:spcPct val="20000"/>
        </a:spcBef>
        <a:buClr>
          <a:srgbClr val="E40000"/>
        </a:buClr>
        <a:buFont typeface="Lucida Grande"/>
        <a:buChar char="»"/>
        <a:defRPr sz="2400" kern="1200">
          <a:solidFill>
            <a:schemeClr val="bg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bg1"/>
          </a:solidFill>
          <a:latin typeface="+mn-lt"/>
          <a:ea typeface="+mn-ea"/>
          <a:cs typeface="+mn-cs"/>
        </a:defRPr>
      </a:lvl4pPr>
      <a:lvl5pPr marL="2057400" indent="-228600" algn="l" defTabSz="457200" rtl="0" eaLnBrk="1" latinLnBrk="0" hangingPunct="1">
        <a:spcBef>
          <a:spcPct val="20000"/>
        </a:spcBef>
        <a:buClr>
          <a:srgbClr val="E40000"/>
        </a:buClr>
        <a:buFont typeface="Lucida Grande"/>
        <a:buChar char="»"/>
        <a:defRPr sz="2000" kern="1200">
          <a:solidFill>
            <a:schemeClr val="bg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pull dir="lu"/>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81194"/>
            <a:ext cx="8229600" cy="984999"/>
          </a:xfrm>
        </p:spPr>
        <p:txBody>
          <a:bodyPr/>
          <a:lstStyle/>
          <a:p>
            <a:r>
              <a:rPr lang="en-US" dirty="0" smtClean="0"/>
              <a:t>Estimate Your Expenses</a:t>
            </a:r>
            <a:endParaRPr lang="en-US" dirty="0"/>
          </a:p>
        </p:txBody>
      </p:sp>
      <p:sp>
        <p:nvSpPr>
          <p:cNvPr id="4" name="Date Placeholder 3"/>
          <p:cNvSpPr>
            <a:spLocks noGrp="1"/>
          </p:cNvSpPr>
          <p:nvPr>
            <p:ph type="dt" sz="half" idx="10"/>
          </p:nvPr>
        </p:nvSpPr>
        <p:spPr/>
        <p:txBody>
          <a:bodyPr/>
          <a:lstStyle/>
          <a:p>
            <a:r>
              <a:rPr lang="en-US" smtClean="0"/>
              <a:t>www.hsfpp.org</a:t>
            </a:r>
            <a:endParaRPr lang="en-US" dirty="0"/>
          </a:p>
        </p:txBody>
      </p:sp>
      <p:sp>
        <p:nvSpPr>
          <p:cNvPr id="5" name="Footer Placeholder 4"/>
          <p:cNvSpPr>
            <a:spLocks noGrp="1"/>
          </p:cNvSpPr>
          <p:nvPr>
            <p:ph type="ftr" sz="quarter" idx="11"/>
          </p:nvPr>
        </p:nvSpPr>
        <p:spPr/>
        <p:txBody>
          <a:bodyPr/>
          <a:lstStyle/>
          <a:p>
            <a:r>
              <a:rPr lang="en-US" smtClean="0"/>
              <a:t>(c) 2012 National Endowment for Financial Education | Lesson 1-4 Spending Plan</a:t>
            </a:r>
            <a:endParaRPr lang="en-US" dirty="0"/>
          </a:p>
        </p:txBody>
      </p:sp>
      <p:sp>
        <p:nvSpPr>
          <p:cNvPr id="6" name="Slide Number Placeholder 5"/>
          <p:cNvSpPr>
            <a:spLocks noGrp="1"/>
          </p:cNvSpPr>
          <p:nvPr>
            <p:ph type="sldNum" sz="quarter" idx="12"/>
          </p:nvPr>
        </p:nvSpPr>
        <p:spPr/>
        <p:txBody>
          <a:bodyPr/>
          <a:lstStyle/>
          <a:p>
            <a:fld id="{BF6ADEC9-C31C-FD4A-BC03-7AEABFE1FD42}" type="slidenum">
              <a:rPr lang="en-US" smtClean="0"/>
              <a:pPr/>
              <a:t>9</a:t>
            </a:fld>
            <a:endParaRPr lang="en-US" dirty="0"/>
          </a:p>
        </p:txBody>
      </p:sp>
      <p:sp>
        <p:nvSpPr>
          <p:cNvPr id="7" name="Content Placeholder 2"/>
          <p:cNvSpPr txBox="1">
            <a:spLocks/>
          </p:cNvSpPr>
          <p:nvPr/>
        </p:nvSpPr>
        <p:spPr>
          <a:xfrm>
            <a:off x="457200" y="3829050"/>
            <a:ext cx="8464711" cy="2335267"/>
          </a:xfrm>
          <a:prstGeom prst="rect">
            <a:avLst/>
          </a:prstGeom>
        </p:spPr>
        <p:txBody>
          <a:bodyPr vert="horz" lIns="91440" tIns="45720" rIns="91440" bIns="45720" rtlCol="0">
            <a:normAutofit/>
          </a:bodyPr>
          <a:lstStyle/>
          <a:p>
            <a:pPr marL="342900" marR="0" lvl="0" indent="-342900" algn="l" defTabSz="457200" rtl="0" eaLnBrk="1" fontAlgn="auto" latinLnBrk="0" hangingPunct="1">
              <a:lnSpc>
                <a:spcPct val="100000"/>
              </a:lnSpc>
              <a:spcBef>
                <a:spcPct val="20000"/>
              </a:spcBef>
              <a:spcAft>
                <a:spcPts val="0"/>
              </a:spcAft>
              <a:buClr>
                <a:srgbClr val="E40000"/>
              </a:buClr>
              <a:buSzTx/>
              <a:buFont typeface="Arial"/>
              <a:buNone/>
              <a:tabLst/>
              <a:defRPr/>
            </a:pPr>
            <a:r>
              <a:rPr kumimoji="0" lang="en-US" sz="2800" b="0" i="0" u="none" strike="noStrike" kern="1200" cap="none" spc="0" normalizeH="0" baseline="0" noProof="0" dirty="0" smtClean="0">
                <a:ln>
                  <a:noFill/>
                </a:ln>
                <a:solidFill>
                  <a:schemeClr val="bg2">
                    <a:lumMod val="25000"/>
                  </a:schemeClr>
                </a:solidFill>
                <a:effectLst/>
                <a:uLnTx/>
                <a:uFillTx/>
                <a:latin typeface="Franklin Gothic Book"/>
                <a:ea typeface="+mn-ea"/>
                <a:cs typeface="Franklin Gothic Book"/>
              </a:rPr>
              <a:t>Tips to Estimate:</a:t>
            </a:r>
          </a:p>
          <a:p>
            <a:pPr marL="457200" marR="0" lvl="0" indent="-342900" algn="l" defTabSz="457200" rtl="0" eaLnBrk="1" fontAlgn="auto" latinLnBrk="0" hangingPunct="1">
              <a:lnSpc>
                <a:spcPct val="110000"/>
              </a:lnSpc>
              <a:spcBef>
                <a:spcPts val="600"/>
              </a:spcBef>
              <a:buClr>
                <a:srgbClr val="E40000"/>
              </a:buClr>
              <a:buSzTx/>
              <a:buFont typeface="Arial"/>
              <a:buChar char="•"/>
              <a:tabLst/>
              <a:defRPr/>
            </a:pPr>
            <a:r>
              <a:rPr lang="en-US" sz="2400" dirty="0" smtClean="0">
                <a:solidFill>
                  <a:schemeClr val="bg2">
                    <a:lumMod val="25000"/>
                  </a:schemeClr>
                </a:solidFill>
                <a:latin typeface="Franklin Gothic Book"/>
                <a:cs typeface="Franklin Gothic Book"/>
              </a:rPr>
              <a:t>Use averages for </a:t>
            </a:r>
            <a:r>
              <a:rPr kumimoji="0" lang="en-US" sz="2400" b="0" i="0" u="none" strike="noStrike" kern="1200" cap="none" spc="0" normalizeH="0" baseline="0" noProof="0" dirty="0" smtClean="0">
                <a:ln>
                  <a:noFill/>
                </a:ln>
                <a:solidFill>
                  <a:schemeClr val="bg2">
                    <a:lumMod val="25000"/>
                  </a:schemeClr>
                </a:solidFill>
                <a:effectLst/>
                <a:uLnTx/>
                <a:uFillTx/>
                <a:latin typeface="Franklin Gothic Book"/>
                <a:ea typeface="+mn-ea"/>
                <a:cs typeface="Franklin Gothic Book"/>
              </a:rPr>
              <a:t>variable expenses</a:t>
            </a:r>
          </a:p>
          <a:p>
            <a:pPr marL="457200" marR="0" lvl="0" indent="-342900" algn="l" defTabSz="457200" rtl="0" eaLnBrk="1" fontAlgn="auto" latinLnBrk="0" hangingPunct="1">
              <a:lnSpc>
                <a:spcPct val="110000"/>
              </a:lnSpc>
              <a:spcBef>
                <a:spcPts val="600"/>
              </a:spcBef>
              <a:buClr>
                <a:srgbClr val="E40000"/>
              </a:buClr>
              <a:buSzTx/>
              <a:buFont typeface="Arial"/>
              <a:buChar char="•"/>
              <a:tabLst/>
              <a:defRPr/>
            </a:pPr>
            <a:r>
              <a:rPr lang="en-US" sz="2400" noProof="0" dirty="0" smtClean="0">
                <a:solidFill>
                  <a:schemeClr val="bg2">
                    <a:lumMod val="25000"/>
                  </a:schemeClr>
                </a:solidFill>
                <a:latin typeface="Franklin Gothic Book"/>
                <a:cs typeface="Franklin Gothic Book"/>
              </a:rPr>
              <a:t>Split periodic expenses into chunks</a:t>
            </a:r>
            <a:endParaRPr kumimoji="0" lang="en-US" sz="2400" b="0" i="0" u="none" strike="noStrike" kern="1200" cap="none" spc="0" normalizeH="0" baseline="0" noProof="0" dirty="0" smtClean="0">
              <a:ln>
                <a:noFill/>
              </a:ln>
              <a:solidFill>
                <a:schemeClr val="bg2">
                  <a:lumMod val="25000"/>
                </a:schemeClr>
              </a:solidFill>
              <a:effectLst/>
              <a:uLnTx/>
              <a:uFillTx/>
              <a:latin typeface="Franklin Gothic Book"/>
              <a:ea typeface="+mn-ea"/>
              <a:cs typeface="Franklin Gothic Book"/>
            </a:endParaRPr>
          </a:p>
          <a:p>
            <a:pPr marL="914400" lvl="1" indent="-457200">
              <a:lnSpc>
                <a:spcPct val="110000"/>
              </a:lnSpc>
              <a:spcBef>
                <a:spcPts val="600"/>
              </a:spcBef>
              <a:buClr>
                <a:srgbClr val="E40000"/>
              </a:buClr>
              <a:buFont typeface="Franklin Gothic Book" pitchFamily="34" charset="0"/>
              <a:buChar char="–"/>
            </a:pPr>
            <a:r>
              <a:rPr lang="en-US" sz="2200" dirty="0" smtClean="0">
                <a:solidFill>
                  <a:schemeClr val="bg2">
                    <a:lumMod val="25000"/>
                  </a:schemeClr>
                </a:solidFill>
                <a:latin typeface="Franklin Gothic Book"/>
                <a:cs typeface="Franklin Gothic Book"/>
              </a:rPr>
              <a:t>Example: Plan to set aside $100 a month to pay </a:t>
            </a:r>
            <a:br>
              <a:rPr lang="en-US" sz="2200" dirty="0" smtClean="0">
                <a:solidFill>
                  <a:schemeClr val="bg2">
                    <a:lumMod val="25000"/>
                  </a:schemeClr>
                </a:solidFill>
                <a:latin typeface="Franklin Gothic Book"/>
                <a:cs typeface="Franklin Gothic Book"/>
              </a:rPr>
            </a:br>
            <a:r>
              <a:rPr lang="en-US" sz="2200" dirty="0" smtClean="0">
                <a:solidFill>
                  <a:schemeClr val="bg2">
                    <a:lumMod val="25000"/>
                  </a:schemeClr>
                </a:solidFill>
                <a:latin typeface="Franklin Gothic Book"/>
                <a:cs typeface="Franklin Gothic Book"/>
              </a:rPr>
              <a:t>the annual $1,200 car insurance premium.</a:t>
            </a:r>
          </a:p>
        </p:txBody>
      </p:sp>
      <p:sp>
        <p:nvSpPr>
          <p:cNvPr id="8" name="Content Placeholder 2"/>
          <p:cNvSpPr txBox="1">
            <a:spLocks/>
          </p:cNvSpPr>
          <p:nvPr/>
        </p:nvSpPr>
        <p:spPr>
          <a:xfrm>
            <a:off x="457200" y="1466193"/>
            <a:ext cx="8229600" cy="2115207"/>
          </a:xfrm>
          <a:prstGeom prst="rect">
            <a:avLst/>
          </a:prstGeom>
          <a:ln>
            <a:solidFill>
              <a:schemeClr val="bg2">
                <a:lumMod val="25000"/>
              </a:schemeClr>
            </a:solidFill>
          </a:ln>
        </p:spPr>
        <p:txBody>
          <a:bodyPr vert="horz" lIns="91440" tIns="45720" rIns="91440" bIns="45720" rtlCol="0">
            <a:normAutofit/>
          </a:bodyPr>
          <a:lstStyle/>
          <a:p>
            <a:pPr marL="457200" marR="0" lvl="0" indent="-346075" algn="l" defTabSz="457200" rtl="0" eaLnBrk="1" fontAlgn="auto" latinLnBrk="0" hangingPunct="1">
              <a:lnSpc>
                <a:spcPct val="100000"/>
              </a:lnSpc>
              <a:spcBef>
                <a:spcPts val="1200"/>
              </a:spcBef>
              <a:spcAft>
                <a:spcPts val="0"/>
              </a:spcAft>
              <a:buClr>
                <a:srgbClr val="E40000"/>
              </a:buClr>
              <a:buSzTx/>
              <a:buFont typeface="Arial"/>
              <a:buNone/>
              <a:tabLst/>
              <a:defRPr/>
            </a:pPr>
            <a:r>
              <a:rPr kumimoji="0" lang="en-US" sz="2800" b="0" i="0" u="none" strike="noStrike" kern="1200" cap="none" spc="0" normalizeH="0" baseline="0" noProof="0" dirty="0" smtClean="0">
                <a:ln>
                  <a:noFill/>
                </a:ln>
                <a:solidFill>
                  <a:schemeClr val="bg2">
                    <a:lumMod val="25000"/>
                  </a:schemeClr>
                </a:solidFill>
                <a:effectLst/>
                <a:uLnTx/>
                <a:uFillTx/>
                <a:latin typeface="Franklin Gothic Book"/>
                <a:ea typeface="+mn-ea"/>
                <a:cs typeface="Franklin Gothic Book"/>
              </a:rPr>
              <a:t>Classify Expenses:</a:t>
            </a:r>
          </a:p>
          <a:p>
            <a:pPr marL="457200" marR="0" lvl="0" indent="-346075" algn="l" defTabSz="457200" rtl="0" eaLnBrk="1" fontAlgn="auto" latinLnBrk="0" hangingPunct="1">
              <a:lnSpc>
                <a:spcPct val="100000"/>
              </a:lnSpc>
              <a:spcBef>
                <a:spcPts val="1200"/>
              </a:spcBef>
              <a:spcAft>
                <a:spcPts val="0"/>
              </a:spcAft>
              <a:buClr>
                <a:srgbClr val="E40000"/>
              </a:buClr>
              <a:buSzTx/>
              <a:buFont typeface="Arial"/>
              <a:buChar char="•"/>
              <a:tabLst/>
              <a:defRPr/>
            </a:pPr>
            <a:r>
              <a:rPr kumimoji="0" lang="en-US" sz="2400" b="1" i="0" u="none" strike="noStrike" kern="1200" cap="none" spc="0" normalizeH="0" baseline="0" noProof="0" dirty="0" smtClean="0">
                <a:ln>
                  <a:noFill/>
                </a:ln>
                <a:solidFill>
                  <a:schemeClr val="accent5">
                    <a:lumMod val="50000"/>
                  </a:schemeClr>
                </a:solidFill>
                <a:effectLst/>
                <a:uLnTx/>
                <a:uFillTx/>
                <a:latin typeface="Franklin Gothic Book"/>
                <a:ea typeface="+mn-ea"/>
                <a:cs typeface="Franklin Gothic Book"/>
              </a:rPr>
              <a:t>Fixed: </a:t>
            </a:r>
            <a:r>
              <a:rPr kumimoji="0" lang="en-US" sz="2400" b="0" i="0" u="none" strike="noStrike" kern="1200" cap="none" spc="0" normalizeH="0" baseline="0" noProof="0" dirty="0" smtClean="0">
                <a:ln>
                  <a:noFill/>
                </a:ln>
                <a:solidFill>
                  <a:schemeClr val="bg2">
                    <a:lumMod val="25000"/>
                  </a:schemeClr>
                </a:solidFill>
                <a:effectLst/>
                <a:uLnTx/>
                <a:uFillTx/>
                <a:latin typeface="Franklin Gothic Book"/>
                <a:ea typeface="+mn-ea"/>
                <a:cs typeface="Franklin Gothic Book"/>
              </a:rPr>
              <a:t>Known, regular payments (Internet fee)</a:t>
            </a:r>
          </a:p>
          <a:p>
            <a:pPr marL="457200" marR="0" lvl="0" indent="-346075" algn="l" defTabSz="457200" rtl="0" eaLnBrk="1" fontAlgn="auto" latinLnBrk="0" hangingPunct="1">
              <a:lnSpc>
                <a:spcPct val="100000"/>
              </a:lnSpc>
              <a:spcBef>
                <a:spcPts val="1200"/>
              </a:spcBef>
              <a:spcAft>
                <a:spcPts val="0"/>
              </a:spcAft>
              <a:buClr>
                <a:srgbClr val="E40000"/>
              </a:buClr>
              <a:buSzTx/>
              <a:buFont typeface="Arial"/>
              <a:buChar char="•"/>
              <a:tabLst/>
              <a:defRPr/>
            </a:pPr>
            <a:r>
              <a:rPr kumimoji="0" lang="en-US" sz="2400" b="1" i="0" u="none" strike="noStrike" kern="1200" cap="none" spc="0" normalizeH="0" baseline="0" noProof="0" dirty="0" smtClean="0">
                <a:ln>
                  <a:noFill/>
                </a:ln>
                <a:solidFill>
                  <a:schemeClr val="accent5">
                    <a:lumMod val="50000"/>
                  </a:schemeClr>
                </a:solidFill>
                <a:effectLst/>
                <a:uLnTx/>
                <a:uFillTx/>
                <a:latin typeface="Franklin Gothic Book"/>
                <a:ea typeface="+mn-ea"/>
                <a:cs typeface="Franklin Gothic Book"/>
              </a:rPr>
              <a:t>Variable: </a:t>
            </a:r>
            <a:r>
              <a:rPr kumimoji="0" lang="en-US" sz="2400" b="0" i="0" u="none" strike="noStrike" kern="1200" cap="none" spc="0" normalizeH="0" baseline="0" noProof="0" dirty="0" smtClean="0">
                <a:ln>
                  <a:noFill/>
                </a:ln>
                <a:solidFill>
                  <a:schemeClr val="bg2">
                    <a:lumMod val="25000"/>
                  </a:schemeClr>
                </a:solidFill>
                <a:effectLst/>
                <a:uLnTx/>
                <a:uFillTx/>
                <a:latin typeface="Franklin Gothic Book"/>
                <a:ea typeface="+mn-ea"/>
                <a:cs typeface="Franklin Gothic Book"/>
              </a:rPr>
              <a:t>Known but irregular payments (groceries)</a:t>
            </a:r>
          </a:p>
          <a:p>
            <a:pPr marL="457200" marR="0" lvl="0" indent="-346075" algn="l" defTabSz="457200" rtl="0" eaLnBrk="1" fontAlgn="auto" latinLnBrk="0" hangingPunct="1">
              <a:lnSpc>
                <a:spcPct val="100000"/>
              </a:lnSpc>
              <a:spcBef>
                <a:spcPts val="1200"/>
              </a:spcBef>
              <a:spcAft>
                <a:spcPts val="0"/>
              </a:spcAft>
              <a:buClr>
                <a:srgbClr val="E40000"/>
              </a:buClr>
              <a:buSzTx/>
              <a:buFont typeface="Arial"/>
              <a:buChar char="•"/>
              <a:tabLst/>
              <a:defRPr/>
            </a:pPr>
            <a:r>
              <a:rPr kumimoji="0" lang="en-US" sz="2400" b="1" i="0" u="none" strike="noStrike" kern="1200" cap="none" spc="0" normalizeH="0" baseline="0" noProof="0" dirty="0" smtClean="0">
                <a:ln>
                  <a:noFill/>
                </a:ln>
                <a:solidFill>
                  <a:schemeClr val="accent5">
                    <a:lumMod val="50000"/>
                  </a:schemeClr>
                </a:solidFill>
                <a:effectLst/>
                <a:uLnTx/>
                <a:uFillTx/>
                <a:latin typeface="Franklin Gothic Book"/>
                <a:ea typeface="+mn-ea"/>
                <a:cs typeface="Franklin Gothic Book"/>
              </a:rPr>
              <a:t>Periodic: </a:t>
            </a:r>
            <a:r>
              <a:rPr kumimoji="0" lang="en-US" sz="2400" b="0" i="0" u="none" strike="noStrike" kern="1200" cap="none" spc="0" normalizeH="0" baseline="0" noProof="0" dirty="0" smtClean="0">
                <a:ln>
                  <a:noFill/>
                </a:ln>
                <a:solidFill>
                  <a:schemeClr val="bg2">
                    <a:lumMod val="25000"/>
                  </a:schemeClr>
                </a:solidFill>
                <a:effectLst/>
                <a:uLnTx/>
                <a:uFillTx/>
                <a:latin typeface="Franklin Gothic Book"/>
                <a:ea typeface="+mn-ea"/>
                <a:cs typeface="Franklin Gothic Book"/>
              </a:rPr>
              <a:t>Known but occasional payments (school</a:t>
            </a:r>
            <a:r>
              <a:rPr kumimoji="0" lang="en-US" sz="2400" b="0" i="0" u="none" strike="noStrike" kern="1200" cap="none" spc="0" normalizeH="0" noProof="0" dirty="0" smtClean="0">
                <a:ln>
                  <a:noFill/>
                </a:ln>
                <a:solidFill>
                  <a:schemeClr val="bg2">
                    <a:lumMod val="25000"/>
                  </a:schemeClr>
                </a:solidFill>
                <a:effectLst/>
                <a:uLnTx/>
                <a:uFillTx/>
                <a:latin typeface="Franklin Gothic Book"/>
                <a:ea typeface="+mn-ea"/>
                <a:cs typeface="Franklin Gothic Book"/>
              </a:rPr>
              <a:t> fees)</a:t>
            </a:r>
            <a:endParaRPr kumimoji="0" lang="en-US" sz="2800" b="0" i="0" u="none" strike="noStrike" kern="1200" cap="none" spc="0" normalizeH="0" baseline="0" noProof="0" dirty="0" smtClean="0">
              <a:ln>
                <a:noFill/>
              </a:ln>
              <a:solidFill>
                <a:schemeClr val="bg2">
                  <a:lumMod val="25000"/>
                </a:schemeClr>
              </a:solidFill>
              <a:effectLst/>
              <a:uLnTx/>
              <a:uFillTx/>
              <a:latin typeface="Franklin Gothic Book"/>
              <a:ea typeface="+mn-ea"/>
              <a:cs typeface="Franklin Gothic Book"/>
            </a:endParaRPr>
          </a:p>
        </p:txBody>
      </p:sp>
    </p:spTree>
  </p:cSld>
  <p:clrMapOvr>
    <a:masterClrMapping/>
  </p:clrMapOvr>
  <p:transition>
    <p:pull dir="l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81194"/>
            <a:ext cx="8229600" cy="1061856"/>
          </a:xfrm>
        </p:spPr>
        <p:txBody>
          <a:bodyPr/>
          <a:lstStyle/>
          <a:p>
            <a:r>
              <a:rPr lang="en-US" dirty="0" smtClean="0"/>
              <a:t>PYF – Pay Yourself First!</a:t>
            </a:r>
            <a:endParaRPr lang="en-US" dirty="0"/>
          </a:p>
        </p:txBody>
      </p:sp>
      <p:sp>
        <p:nvSpPr>
          <p:cNvPr id="3" name="Content Placeholder 2"/>
          <p:cNvSpPr>
            <a:spLocks noGrp="1"/>
          </p:cNvSpPr>
          <p:nvPr>
            <p:ph idx="1"/>
          </p:nvPr>
        </p:nvSpPr>
        <p:spPr/>
        <p:txBody>
          <a:bodyPr/>
          <a:lstStyle/>
          <a:p>
            <a:pPr>
              <a:spcBef>
                <a:spcPts val="1200"/>
              </a:spcBef>
              <a:buNone/>
            </a:pPr>
            <a:r>
              <a:rPr lang="en-US" sz="4400" b="1" dirty="0" smtClean="0">
                <a:solidFill>
                  <a:schemeClr val="accent5">
                    <a:lumMod val="75000"/>
                  </a:schemeClr>
                </a:solidFill>
              </a:rPr>
              <a:t>S</a:t>
            </a:r>
            <a:r>
              <a:rPr lang="en-US" sz="2800" dirty="0" smtClean="0"/>
              <a:t>et aside money for “big ticket” items.</a:t>
            </a:r>
          </a:p>
          <a:p>
            <a:pPr>
              <a:spcBef>
                <a:spcPts val="1200"/>
              </a:spcBef>
              <a:buNone/>
            </a:pPr>
            <a:r>
              <a:rPr lang="en-US" sz="4400" b="1" dirty="0" smtClean="0">
                <a:solidFill>
                  <a:schemeClr val="accent5">
                    <a:lumMod val="75000"/>
                  </a:schemeClr>
                </a:solidFill>
              </a:rPr>
              <a:t>A</a:t>
            </a:r>
            <a:r>
              <a:rPr lang="en-US" sz="2800" dirty="0" smtClean="0"/>
              <a:t>void borrowing, which costs you more money.</a:t>
            </a:r>
          </a:p>
          <a:p>
            <a:pPr>
              <a:spcBef>
                <a:spcPts val="1200"/>
              </a:spcBef>
              <a:buNone/>
            </a:pPr>
            <a:r>
              <a:rPr lang="en-US" sz="4400" b="1" dirty="0" smtClean="0">
                <a:solidFill>
                  <a:schemeClr val="accent5">
                    <a:lumMod val="75000"/>
                  </a:schemeClr>
                </a:solidFill>
              </a:rPr>
              <a:t>V</a:t>
            </a:r>
            <a:r>
              <a:rPr lang="en-US" sz="2800" dirty="0" smtClean="0"/>
              <a:t>ery wise to save a little now for later.</a:t>
            </a:r>
          </a:p>
          <a:p>
            <a:pPr>
              <a:spcBef>
                <a:spcPts val="1200"/>
              </a:spcBef>
              <a:buNone/>
            </a:pPr>
            <a:r>
              <a:rPr lang="en-US" sz="4400" b="1" dirty="0" smtClean="0">
                <a:solidFill>
                  <a:schemeClr val="accent5">
                    <a:lumMod val="75000"/>
                  </a:schemeClr>
                </a:solidFill>
              </a:rPr>
              <a:t>E</a:t>
            </a:r>
            <a:r>
              <a:rPr lang="en-US" sz="2800" dirty="0" smtClean="0"/>
              <a:t>very time you PYF you have more money to spend later on things that are important to you!</a:t>
            </a:r>
            <a:endParaRPr lang="en-US" sz="2800" dirty="0"/>
          </a:p>
        </p:txBody>
      </p:sp>
      <p:sp>
        <p:nvSpPr>
          <p:cNvPr id="4" name="Date Placeholder 3"/>
          <p:cNvSpPr>
            <a:spLocks noGrp="1"/>
          </p:cNvSpPr>
          <p:nvPr>
            <p:ph type="dt" sz="half" idx="10"/>
          </p:nvPr>
        </p:nvSpPr>
        <p:spPr/>
        <p:txBody>
          <a:bodyPr/>
          <a:lstStyle/>
          <a:p>
            <a:r>
              <a:rPr lang="en-US" smtClean="0"/>
              <a:t>www.hsfpp.org</a:t>
            </a:r>
            <a:endParaRPr lang="en-US" dirty="0"/>
          </a:p>
        </p:txBody>
      </p:sp>
      <p:sp>
        <p:nvSpPr>
          <p:cNvPr id="5" name="Footer Placeholder 4"/>
          <p:cNvSpPr>
            <a:spLocks noGrp="1"/>
          </p:cNvSpPr>
          <p:nvPr>
            <p:ph type="ftr" sz="quarter" idx="11"/>
          </p:nvPr>
        </p:nvSpPr>
        <p:spPr/>
        <p:txBody>
          <a:bodyPr/>
          <a:lstStyle/>
          <a:p>
            <a:r>
              <a:rPr lang="en-US" smtClean="0"/>
              <a:t>(c) 2012 National Endowment for Financial Education | Lesson 1-4 Spending Plan</a:t>
            </a:r>
            <a:endParaRPr lang="en-US" dirty="0"/>
          </a:p>
        </p:txBody>
      </p:sp>
      <p:sp>
        <p:nvSpPr>
          <p:cNvPr id="6" name="Slide Number Placeholder 5"/>
          <p:cNvSpPr>
            <a:spLocks noGrp="1"/>
          </p:cNvSpPr>
          <p:nvPr>
            <p:ph type="sldNum" sz="quarter" idx="12"/>
          </p:nvPr>
        </p:nvSpPr>
        <p:spPr/>
        <p:txBody>
          <a:bodyPr/>
          <a:lstStyle/>
          <a:p>
            <a:fld id="{BF6ADEC9-C31C-FD4A-BC03-7AEABFE1FD42}" type="slidenum">
              <a:rPr lang="en-US" smtClean="0"/>
              <a:pPr/>
              <a:t>10</a:t>
            </a:fld>
            <a:endParaRPr lang="en-US" dirty="0"/>
          </a:p>
        </p:txBody>
      </p:sp>
    </p:spTree>
  </p:cSld>
  <p:clrMapOvr>
    <a:masterClrMapping/>
  </p:clrMapOvr>
  <p:transition>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100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
                                            <p:txEl>
                                              <p:pRg st="0" end="0"/>
                                            </p:txEl>
                                          </p:spTgt>
                                        </p:tgtEl>
                                      </p:cBhvr>
                                    </p:animEffect>
                                  </p:childTnLst>
                                </p:cTn>
                              </p:par>
                            </p:childTnLst>
                          </p:cTn>
                        </p:par>
                        <p:par>
                          <p:cTn id="10" fill="hold">
                            <p:stCondLst>
                              <p:cond delay="1500"/>
                            </p:stCondLst>
                            <p:childTnLst>
                              <p:par>
                                <p:cTn id="11" presetID="53" presetClass="entr" presetSubtype="0" fill="hold" nodeType="afterEffect">
                                  <p:stCondLst>
                                    <p:cond delay="100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p:cTn id="13"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4"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15" dur="500"/>
                                        <p:tgtEl>
                                          <p:spTgt spid="3">
                                            <p:txEl>
                                              <p:pRg st="1" end="1"/>
                                            </p:txEl>
                                          </p:spTgt>
                                        </p:tgtEl>
                                      </p:cBhvr>
                                    </p:animEffect>
                                  </p:childTnLst>
                                </p:cTn>
                              </p:par>
                            </p:childTnLst>
                          </p:cTn>
                        </p:par>
                        <p:par>
                          <p:cTn id="16" fill="hold">
                            <p:stCondLst>
                              <p:cond delay="3000"/>
                            </p:stCondLst>
                            <p:childTnLst>
                              <p:par>
                                <p:cTn id="17" presetID="53" presetClass="entr" presetSubtype="0" fill="hold" nodeType="afterEffect">
                                  <p:stCondLst>
                                    <p:cond delay="100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p:cTn id="19"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0"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21" dur="500"/>
                                        <p:tgtEl>
                                          <p:spTgt spid="3">
                                            <p:txEl>
                                              <p:pRg st="2" end="2"/>
                                            </p:txEl>
                                          </p:spTgt>
                                        </p:tgtEl>
                                      </p:cBhvr>
                                    </p:animEffect>
                                  </p:childTnLst>
                                </p:cTn>
                              </p:par>
                            </p:childTnLst>
                          </p:cTn>
                        </p:par>
                        <p:par>
                          <p:cTn id="22" fill="hold">
                            <p:stCondLst>
                              <p:cond delay="4500"/>
                            </p:stCondLst>
                            <p:childTnLst>
                              <p:par>
                                <p:cTn id="23" presetID="53" presetClass="entr" presetSubtype="0" fill="hold" nodeType="afterEffect">
                                  <p:stCondLst>
                                    <p:cond delay="100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p:cTn id="25"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6"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2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81194"/>
            <a:ext cx="4772450" cy="947556"/>
          </a:xfrm>
        </p:spPr>
        <p:txBody>
          <a:bodyPr/>
          <a:lstStyle/>
          <a:p>
            <a:r>
              <a:rPr lang="en-US" dirty="0" smtClean="0"/>
              <a:t>Make Adjustments</a:t>
            </a:r>
            <a:endParaRPr lang="en-US" dirty="0"/>
          </a:p>
        </p:txBody>
      </p:sp>
      <p:sp>
        <p:nvSpPr>
          <p:cNvPr id="3" name="Content Placeholder 2"/>
          <p:cNvSpPr>
            <a:spLocks noGrp="1"/>
          </p:cNvSpPr>
          <p:nvPr>
            <p:ph idx="1"/>
          </p:nvPr>
        </p:nvSpPr>
        <p:spPr>
          <a:xfrm>
            <a:off x="457200" y="3276600"/>
            <a:ext cx="3848100" cy="2781300"/>
          </a:xfrm>
        </p:spPr>
        <p:txBody>
          <a:bodyPr>
            <a:normAutofit/>
          </a:bodyPr>
          <a:lstStyle/>
          <a:p>
            <a:pPr>
              <a:spcBef>
                <a:spcPts val="1200"/>
              </a:spcBef>
              <a:buNone/>
            </a:pPr>
            <a:r>
              <a:rPr lang="en-US" sz="2800" u="sng" dirty="0" smtClean="0"/>
              <a:t>If Expenses &gt; Income</a:t>
            </a:r>
            <a:endParaRPr lang="en-US" sz="2800" dirty="0" smtClean="0"/>
          </a:p>
          <a:p>
            <a:pPr>
              <a:spcBef>
                <a:spcPts val="1200"/>
              </a:spcBef>
              <a:buNone/>
            </a:pPr>
            <a:r>
              <a:rPr lang="en-US" sz="2400" dirty="0" smtClean="0">
                <a:sym typeface="Wingdings"/>
              </a:rPr>
              <a:t></a:t>
            </a:r>
            <a:r>
              <a:rPr lang="en-US" dirty="0" smtClean="0">
                <a:sym typeface="Wingdings"/>
              </a:rPr>
              <a:t> </a:t>
            </a:r>
            <a:r>
              <a:rPr lang="en-US" sz="2400" dirty="0" smtClean="0"/>
              <a:t>variable expenses</a:t>
            </a:r>
          </a:p>
          <a:p>
            <a:pPr>
              <a:spcBef>
                <a:spcPts val="1200"/>
              </a:spcBef>
              <a:buNone/>
            </a:pPr>
            <a:r>
              <a:rPr lang="en-US" sz="2400" dirty="0" smtClean="0">
                <a:sym typeface="Wingdings"/>
              </a:rPr>
              <a:t> </a:t>
            </a:r>
            <a:r>
              <a:rPr lang="en-US" sz="2400" dirty="0" smtClean="0"/>
              <a:t>income</a:t>
            </a:r>
          </a:p>
          <a:p>
            <a:pPr>
              <a:spcBef>
                <a:spcPts val="1200"/>
              </a:spcBef>
              <a:buNone/>
            </a:pPr>
            <a:r>
              <a:rPr lang="en-US" sz="2400" dirty="0" smtClean="0">
                <a:sym typeface="Wingdings"/>
              </a:rPr>
              <a:t></a:t>
            </a:r>
            <a:r>
              <a:rPr lang="en-US" sz="2400" dirty="0" smtClean="0"/>
              <a:t>unnecessary expenses</a:t>
            </a:r>
          </a:p>
        </p:txBody>
      </p:sp>
      <p:sp>
        <p:nvSpPr>
          <p:cNvPr id="4" name="Date Placeholder 3"/>
          <p:cNvSpPr>
            <a:spLocks noGrp="1"/>
          </p:cNvSpPr>
          <p:nvPr>
            <p:ph type="dt" sz="half" idx="10"/>
          </p:nvPr>
        </p:nvSpPr>
        <p:spPr/>
        <p:txBody>
          <a:bodyPr/>
          <a:lstStyle/>
          <a:p>
            <a:r>
              <a:rPr lang="en-US" smtClean="0"/>
              <a:t>www.hsfpp.org</a:t>
            </a:r>
            <a:endParaRPr lang="en-US" dirty="0"/>
          </a:p>
        </p:txBody>
      </p:sp>
      <p:sp>
        <p:nvSpPr>
          <p:cNvPr id="5" name="Footer Placeholder 4"/>
          <p:cNvSpPr>
            <a:spLocks noGrp="1"/>
          </p:cNvSpPr>
          <p:nvPr>
            <p:ph type="ftr" sz="quarter" idx="11"/>
          </p:nvPr>
        </p:nvSpPr>
        <p:spPr/>
        <p:txBody>
          <a:bodyPr/>
          <a:lstStyle/>
          <a:p>
            <a:r>
              <a:rPr lang="en-US" dirty="0" smtClean="0"/>
              <a:t>(c) 2012 National Endowment for Financial Education | Lesson 1-4 Spending Plan</a:t>
            </a:r>
            <a:endParaRPr lang="en-US" dirty="0"/>
          </a:p>
        </p:txBody>
      </p:sp>
      <p:sp>
        <p:nvSpPr>
          <p:cNvPr id="6" name="Slide Number Placeholder 5"/>
          <p:cNvSpPr>
            <a:spLocks noGrp="1"/>
          </p:cNvSpPr>
          <p:nvPr>
            <p:ph type="sldNum" sz="quarter" idx="12"/>
          </p:nvPr>
        </p:nvSpPr>
        <p:spPr/>
        <p:txBody>
          <a:bodyPr/>
          <a:lstStyle/>
          <a:p>
            <a:fld id="{BF6ADEC9-C31C-FD4A-BC03-7AEABFE1FD42}" type="slidenum">
              <a:rPr lang="en-US" smtClean="0"/>
              <a:pPr/>
              <a:t>11</a:t>
            </a:fld>
            <a:endParaRPr lang="en-US" dirty="0"/>
          </a:p>
        </p:txBody>
      </p:sp>
      <p:sp>
        <p:nvSpPr>
          <p:cNvPr id="7" name="Content Placeholder 2"/>
          <p:cNvSpPr txBox="1">
            <a:spLocks/>
          </p:cNvSpPr>
          <p:nvPr/>
        </p:nvSpPr>
        <p:spPr>
          <a:xfrm>
            <a:off x="457201" y="1428750"/>
            <a:ext cx="8229600" cy="1314450"/>
          </a:xfrm>
          <a:prstGeom prst="rect">
            <a:avLst/>
          </a:prstGeom>
          <a:solidFill>
            <a:srgbClr val="E0DFDA"/>
          </a:solidFill>
          <a:ln>
            <a:solidFill>
              <a:schemeClr val="bg2">
                <a:lumMod val="25000"/>
              </a:schemeClr>
            </a:solidFill>
          </a:ln>
        </p:spPr>
        <p:txBody>
          <a:bodyPr vert="horz" lIns="91440" tIns="45720" rIns="91440" bIns="45720" rtlCol="0">
            <a:normAutofit/>
          </a:bodyPr>
          <a:lstStyle/>
          <a:p>
            <a:pPr algn="ctr">
              <a:spcBef>
                <a:spcPts val="1200"/>
              </a:spcBef>
              <a:buNone/>
            </a:pPr>
            <a:r>
              <a:rPr lang="en-US" sz="3200" dirty="0" smtClean="0"/>
              <a:t>Ideal Situation: Spend at or below your means</a:t>
            </a:r>
          </a:p>
          <a:p>
            <a:pPr algn="ctr">
              <a:spcBef>
                <a:spcPts val="1200"/>
              </a:spcBef>
              <a:buNone/>
            </a:pPr>
            <a:r>
              <a:rPr lang="en-US" sz="3200" dirty="0" smtClean="0">
                <a:solidFill>
                  <a:schemeClr val="accent5">
                    <a:lumMod val="50000"/>
                  </a:schemeClr>
                </a:solidFill>
                <a:latin typeface="Franklin Gothic Medium" pitchFamily="34" charset="0"/>
              </a:rPr>
              <a:t>Income &lt; or = Expenses</a:t>
            </a:r>
          </a:p>
        </p:txBody>
      </p:sp>
      <p:sp>
        <p:nvSpPr>
          <p:cNvPr id="8" name="Content Placeholder 2"/>
          <p:cNvSpPr txBox="1">
            <a:spLocks/>
          </p:cNvSpPr>
          <p:nvPr/>
        </p:nvSpPr>
        <p:spPr>
          <a:xfrm>
            <a:off x="5010150" y="3276600"/>
            <a:ext cx="3676650" cy="2533650"/>
          </a:xfrm>
          <a:prstGeom prst="rect">
            <a:avLst/>
          </a:prstGeom>
        </p:spPr>
        <p:txBody>
          <a:bodyPr vert="horz" lIns="91440" tIns="45720" rIns="91440" bIns="45720" rtlCol="0">
            <a:normAutofit/>
          </a:bodyPr>
          <a:lstStyle/>
          <a:p>
            <a:pPr marL="342900" marR="0" lvl="0" indent="-342900" algn="l" defTabSz="457200" rtl="0" eaLnBrk="1" fontAlgn="auto" latinLnBrk="0" hangingPunct="1">
              <a:lnSpc>
                <a:spcPct val="100000"/>
              </a:lnSpc>
              <a:spcBef>
                <a:spcPct val="20000"/>
              </a:spcBef>
              <a:spcAft>
                <a:spcPts val="0"/>
              </a:spcAft>
              <a:buClr>
                <a:srgbClr val="E40000"/>
              </a:buClr>
              <a:buSzTx/>
              <a:buFont typeface="Arial"/>
              <a:buNone/>
              <a:tabLst/>
              <a:defRPr/>
            </a:pPr>
            <a:r>
              <a:rPr kumimoji="0" lang="en-US" sz="2800" b="0" i="0" u="sng" strike="noStrike" kern="1200" cap="none" spc="0" normalizeH="0" baseline="0" noProof="0" dirty="0" smtClean="0">
                <a:ln>
                  <a:noFill/>
                </a:ln>
                <a:solidFill>
                  <a:schemeClr val="bg2">
                    <a:lumMod val="25000"/>
                  </a:schemeClr>
                </a:solidFill>
                <a:effectLst/>
                <a:uLnTx/>
                <a:uFillTx/>
                <a:latin typeface="Franklin Gothic Book"/>
                <a:ea typeface="+mn-ea"/>
                <a:cs typeface="Franklin Gothic Book"/>
              </a:rPr>
              <a:t>If Income &gt; Expenses</a:t>
            </a:r>
            <a:endParaRPr kumimoji="0" lang="en-US" sz="2800" b="0" i="0" u="none" strike="noStrike" kern="1200" cap="none" spc="0" normalizeH="0" baseline="0" noProof="0" dirty="0" smtClean="0">
              <a:ln>
                <a:noFill/>
              </a:ln>
              <a:solidFill>
                <a:schemeClr val="bg2">
                  <a:lumMod val="25000"/>
                </a:schemeClr>
              </a:solidFill>
              <a:effectLst/>
              <a:uLnTx/>
              <a:uFillTx/>
              <a:latin typeface="Franklin Gothic Book"/>
              <a:ea typeface="+mn-ea"/>
              <a:cs typeface="Franklin Gothic Book"/>
            </a:endParaRPr>
          </a:p>
          <a:p>
            <a:pPr marL="342900" marR="0" lvl="0" indent="-342900" algn="l" defTabSz="457200" rtl="0" eaLnBrk="1" fontAlgn="auto" latinLnBrk="0" hangingPunct="1">
              <a:lnSpc>
                <a:spcPct val="100000"/>
              </a:lnSpc>
              <a:spcBef>
                <a:spcPts val="1200"/>
              </a:spcBef>
              <a:spcAft>
                <a:spcPts val="0"/>
              </a:spcAft>
              <a:buClr>
                <a:srgbClr val="E40000"/>
              </a:buClr>
              <a:buSzTx/>
              <a:tabLst/>
              <a:defRPr/>
            </a:pPr>
            <a:r>
              <a:rPr kumimoji="0" lang="en-US" sz="2400" b="0" i="0" u="none" strike="noStrike" kern="1200" cap="none" spc="0" normalizeH="0" baseline="0" noProof="0" dirty="0" smtClean="0">
                <a:ln>
                  <a:noFill/>
                </a:ln>
                <a:solidFill>
                  <a:schemeClr val="bg2">
                    <a:lumMod val="25000"/>
                  </a:schemeClr>
                </a:solidFill>
                <a:effectLst/>
                <a:uLnTx/>
                <a:uFillTx/>
                <a:latin typeface="Franklin Gothic Book"/>
                <a:ea typeface="+mn-ea"/>
                <a:cs typeface="Franklin Gothic Book"/>
                <a:sym typeface="Wingdings"/>
              </a:rPr>
              <a:t> </a:t>
            </a:r>
            <a:r>
              <a:rPr kumimoji="0" lang="en-US" sz="2400" b="0" i="0" u="none" strike="noStrike" kern="1200" cap="none" spc="0" normalizeH="0" baseline="0" noProof="0" dirty="0" smtClean="0">
                <a:ln>
                  <a:noFill/>
                </a:ln>
                <a:solidFill>
                  <a:schemeClr val="bg2">
                    <a:lumMod val="25000"/>
                  </a:schemeClr>
                </a:solidFill>
                <a:effectLst/>
                <a:uLnTx/>
                <a:uFillTx/>
                <a:latin typeface="Franklin Gothic Book"/>
                <a:ea typeface="+mn-ea"/>
                <a:cs typeface="Franklin Gothic Book"/>
              </a:rPr>
              <a:t>PYF savings funds</a:t>
            </a:r>
          </a:p>
          <a:p>
            <a:pPr marL="342900" marR="0" lvl="0" indent="-342900" algn="l" defTabSz="457200" rtl="0" eaLnBrk="1" fontAlgn="auto" latinLnBrk="0" hangingPunct="1">
              <a:lnSpc>
                <a:spcPct val="100000"/>
              </a:lnSpc>
              <a:spcBef>
                <a:spcPts val="1200"/>
              </a:spcBef>
              <a:spcAft>
                <a:spcPts val="0"/>
              </a:spcAft>
              <a:buClr>
                <a:srgbClr val="E40000"/>
              </a:buClr>
              <a:buSzTx/>
              <a:tabLst/>
              <a:defRPr/>
            </a:pPr>
            <a:r>
              <a:rPr kumimoji="0" lang="en-US" sz="2400" b="0" i="0" u="none" strike="noStrike" kern="1200" cap="none" spc="0" normalizeH="0" baseline="0" noProof="0" dirty="0" smtClean="0">
                <a:ln>
                  <a:noFill/>
                </a:ln>
                <a:solidFill>
                  <a:schemeClr val="bg2">
                    <a:lumMod val="25000"/>
                  </a:schemeClr>
                </a:solidFill>
                <a:effectLst/>
                <a:uLnTx/>
                <a:uFillTx/>
                <a:latin typeface="Franklin Gothic Book"/>
                <a:ea typeface="+mn-ea"/>
                <a:cs typeface="Franklin Gothic Book"/>
                <a:sym typeface="Wingdings"/>
              </a:rPr>
              <a:t> </a:t>
            </a:r>
            <a:r>
              <a:rPr kumimoji="0" lang="en-US" sz="2400" b="0" i="0" u="none" strike="noStrike" kern="1200" cap="none" spc="0" normalizeH="0" baseline="0" noProof="0" dirty="0" smtClean="0">
                <a:ln>
                  <a:noFill/>
                </a:ln>
                <a:solidFill>
                  <a:schemeClr val="bg2">
                    <a:lumMod val="25000"/>
                  </a:schemeClr>
                </a:solidFill>
                <a:effectLst/>
                <a:uLnTx/>
                <a:uFillTx/>
                <a:latin typeface="Franklin Gothic Book"/>
                <a:ea typeface="+mn-ea"/>
                <a:cs typeface="Franklin Gothic Book"/>
              </a:rPr>
              <a:t>any loan obligations</a:t>
            </a:r>
          </a:p>
        </p:txBody>
      </p:sp>
    </p:spTree>
  </p:cSld>
  <p:clrMapOvr>
    <a:masterClrMapping/>
  </p:clrMapOvr>
  <p:transition>
    <p:pull dir="l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up)">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Maya’s Budget</a:t>
            </a:r>
            <a:endParaRPr lang="en-US" dirty="0"/>
          </a:p>
        </p:txBody>
      </p:sp>
      <p:sp>
        <p:nvSpPr>
          <p:cNvPr id="3" name="Content Placeholder 2"/>
          <p:cNvSpPr>
            <a:spLocks noGrp="1"/>
          </p:cNvSpPr>
          <p:nvPr>
            <p:ph idx="1"/>
          </p:nvPr>
        </p:nvSpPr>
        <p:spPr>
          <a:xfrm>
            <a:off x="457199" y="1707178"/>
            <a:ext cx="8229600" cy="2026622"/>
          </a:xfrm>
          <a:solidFill>
            <a:srgbClr val="E0DFDA"/>
          </a:solidFill>
          <a:ln>
            <a:solidFill>
              <a:schemeClr val="bg2">
                <a:lumMod val="25000"/>
              </a:schemeClr>
            </a:solidFill>
          </a:ln>
        </p:spPr>
        <p:txBody>
          <a:bodyPr>
            <a:normAutofit fontScale="85000" lnSpcReduction="20000"/>
          </a:bodyPr>
          <a:lstStyle/>
          <a:p>
            <a:pPr algn="ctr">
              <a:buNone/>
            </a:pPr>
            <a:r>
              <a:rPr lang="en-US" dirty="0" smtClean="0">
                <a:solidFill>
                  <a:schemeClr val="accent5">
                    <a:lumMod val="50000"/>
                  </a:schemeClr>
                </a:solidFill>
                <a:latin typeface="Franklin Gothic Medium" pitchFamily="34" charset="0"/>
              </a:rPr>
              <a:t>Scenario</a:t>
            </a:r>
          </a:p>
          <a:p>
            <a:pPr marL="0" indent="0">
              <a:lnSpc>
                <a:spcPts val="3000"/>
              </a:lnSpc>
              <a:spcBef>
                <a:spcPts val="600"/>
              </a:spcBef>
              <a:buNone/>
            </a:pPr>
            <a:r>
              <a:rPr lang="en-US" sz="2600" dirty="0" smtClean="0"/>
              <a:t>Maya is a senior in high school who works part time. She is expected to pay her car loan and a few other bills. Help her set up a spending plan to cover her expenses and also allow room to save money for a trip and college tuition.</a:t>
            </a:r>
          </a:p>
          <a:p>
            <a:pPr>
              <a:lnSpc>
                <a:spcPct val="120000"/>
              </a:lnSpc>
              <a:spcBef>
                <a:spcPts val="600"/>
              </a:spcBef>
            </a:pPr>
            <a:endParaRPr lang="en-US" dirty="0"/>
          </a:p>
        </p:txBody>
      </p:sp>
      <p:sp>
        <p:nvSpPr>
          <p:cNvPr id="4" name="Date Placeholder 3"/>
          <p:cNvSpPr>
            <a:spLocks noGrp="1"/>
          </p:cNvSpPr>
          <p:nvPr>
            <p:ph type="dt" sz="half" idx="10"/>
          </p:nvPr>
        </p:nvSpPr>
        <p:spPr/>
        <p:txBody>
          <a:bodyPr/>
          <a:lstStyle/>
          <a:p>
            <a:r>
              <a:rPr lang="en-US" smtClean="0"/>
              <a:t>www.hsfpp.org</a:t>
            </a:r>
            <a:endParaRPr lang="en-US" dirty="0"/>
          </a:p>
        </p:txBody>
      </p:sp>
      <p:sp>
        <p:nvSpPr>
          <p:cNvPr id="5" name="Footer Placeholder 4"/>
          <p:cNvSpPr>
            <a:spLocks noGrp="1"/>
          </p:cNvSpPr>
          <p:nvPr>
            <p:ph type="ftr" sz="quarter" idx="11"/>
          </p:nvPr>
        </p:nvSpPr>
        <p:spPr/>
        <p:txBody>
          <a:bodyPr/>
          <a:lstStyle/>
          <a:p>
            <a:r>
              <a:rPr lang="en-US" smtClean="0"/>
              <a:t>(c) 2012 National Endowment for Financial Education | Lesson 1-4 Spending Plan</a:t>
            </a:r>
            <a:endParaRPr lang="en-US" dirty="0"/>
          </a:p>
        </p:txBody>
      </p:sp>
      <p:sp>
        <p:nvSpPr>
          <p:cNvPr id="6" name="Slide Number Placeholder 5"/>
          <p:cNvSpPr>
            <a:spLocks noGrp="1"/>
          </p:cNvSpPr>
          <p:nvPr>
            <p:ph type="sldNum" sz="quarter" idx="12"/>
          </p:nvPr>
        </p:nvSpPr>
        <p:spPr/>
        <p:txBody>
          <a:bodyPr/>
          <a:lstStyle/>
          <a:p>
            <a:fld id="{BF6ADEC9-C31C-FD4A-BC03-7AEABFE1FD42}" type="slidenum">
              <a:rPr lang="en-US" smtClean="0"/>
              <a:pPr/>
              <a:t>12</a:t>
            </a:fld>
            <a:endParaRPr lang="en-US" dirty="0"/>
          </a:p>
        </p:txBody>
      </p:sp>
      <p:sp>
        <p:nvSpPr>
          <p:cNvPr id="7" name="Content Placeholder 2"/>
          <p:cNvSpPr txBox="1">
            <a:spLocks/>
          </p:cNvSpPr>
          <p:nvPr/>
        </p:nvSpPr>
        <p:spPr>
          <a:xfrm>
            <a:off x="1031924" y="3962400"/>
            <a:ext cx="7654875" cy="2393950"/>
          </a:xfrm>
          <a:prstGeom prst="rect">
            <a:avLst/>
          </a:prstGeom>
        </p:spPr>
        <p:txBody>
          <a:bodyPr vert="horz" lIns="91440" tIns="45720" rIns="91440" bIns="45720" rtlCol="0">
            <a:normAutofit/>
          </a:bodyPr>
          <a:lstStyle/>
          <a:p>
            <a:pPr marL="342900" marR="0" lvl="0" indent="-342900" algn="l" defTabSz="457200" rtl="0" eaLnBrk="1" fontAlgn="auto" latinLnBrk="0" hangingPunct="1">
              <a:lnSpc>
                <a:spcPct val="120000"/>
              </a:lnSpc>
              <a:spcBef>
                <a:spcPts val="1200"/>
              </a:spcBef>
              <a:spcAft>
                <a:spcPts val="0"/>
              </a:spcAft>
              <a:buClr>
                <a:srgbClr val="E40000"/>
              </a:buClr>
              <a:buSzTx/>
              <a:buFont typeface="Arial"/>
              <a:buNone/>
              <a:tabLst/>
              <a:defRPr/>
            </a:pPr>
            <a:r>
              <a:rPr kumimoji="0" lang="en-US" sz="2200" b="0" i="0" u="none" strike="noStrike" kern="1200" cap="none" spc="0" normalizeH="0" baseline="0" noProof="0" dirty="0" smtClean="0">
                <a:ln>
                  <a:noFill/>
                </a:ln>
                <a:solidFill>
                  <a:schemeClr val="bg2">
                    <a:lumMod val="25000"/>
                  </a:schemeClr>
                </a:solidFill>
                <a:effectLst/>
                <a:uLnTx/>
                <a:uFillTx/>
                <a:latin typeface="Franklin Gothic Book"/>
                <a:ea typeface="+mn-ea"/>
                <a:cs typeface="Franklin Gothic Book"/>
              </a:rPr>
              <a:t>Answer the following as a guide to complete your task:</a:t>
            </a:r>
          </a:p>
          <a:p>
            <a:pPr marL="342900" marR="0" lvl="0" indent="-342900" algn="l" defTabSz="457200" rtl="0" eaLnBrk="1" fontAlgn="auto" latinLnBrk="0" hangingPunct="1">
              <a:spcBef>
                <a:spcPts val="600"/>
              </a:spcBef>
              <a:spcAft>
                <a:spcPts val="0"/>
              </a:spcAft>
              <a:buClr>
                <a:srgbClr val="E40000"/>
              </a:buClr>
              <a:buSzTx/>
              <a:buFont typeface="Arial"/>
              <a:buChar char="•"/>
              <a:tabLst/>
              <a:defRPr/>
            </a:pPr>
            <a:r>
              <a:rPr kumimoji="0" lang="en-US" sz="2100" b="0" i="0" u="none" strike="noStrike" kern="1200" cap="none" spc="0" normalizeH="0" baseline="0" noProof="0" dirty="0" smtClean="0">
                <a:ln>
                  <a:noFill/>
                </a:ln>
                <a:solidFill>
                  <a:schemeClr val="bg2">
                    <a:lumMod val="25000"/>
                  </a:schemeClr>
                </a:solidFill>
                <a:effectLst/>
                <a:uLnTx/>
                <a:uFillTx/>
                <a:latin typeface="Franklin Gothic Book"/>
                <a:ea typeface="+mn-ea"/>
                <a:cs typeface="Franklin Gothic Book"/>
              </a:rPr>
              <a:t>What are Maya’s goals?</a:t>
            </a:r>
          </a:p>
          <a:p>
            <a:pPr marL="342900" marR="0" lvl="0" indent="-342900" algn="l" defTabSz="457200" rtl="0" eaLnBrk="1" fontAlgn="auto" latinLnBrk="0" hangingPunct="1">
              <a:spcBef>
                <a:spcPts val="600"/>
              </a:spcBef>
              <a:spcAft>
                <a:spcPts val="0"/>
              </a:spcAft>
              <a:buClr>
                <a:srgbClr val="E40000"/>
              </a:buClr>
              <a:buSzTx/>
              <a:buFont typeface="Arial"/>
              <a:buChar char="•"/>
              <a:tabLst/>
              <a:defRPr/>
            </a:pPr>
            <a:r>
              <a:rPr kumimoji="0" lang="en-US" sz="2100" b="0" i="0" u="none" strike="noStrike" kern="1200" cap="none" spc="0" normalizeH="0" baseline="0" noProof="0" dirty="0" smtClean="0">
                <a:ln>
                  <a:noFill/>
                </a:ln>
                <a:solidFill>
                  <a:schemeClr val="bg2">
                    <a:lumMod val="25000"/>
                  </a:schemeClr>
                </a:solidFill>
                <a:effectLst/>
                <a:uLnTx/>
                <a:uFillTx/>
                <a:latin typeface="Franklin Gothic Book"/>
                <a:ea typeface="+mn-ea"/>
                <a:cs typeface="Franklin Gothic Book"/>
              </a:rPr>
              <a:t>How much is her income?</a:t>
            </a:r>
          </a:p>
          <a:p>
            <a:pPr marL="342900" marR="0" lvl="0" indent="-342900" algn="l" defTabSz="457200" rtl="0" eaLnBrk="1" fontAlgn="auto" latinLnBrk="0" hangingPunct="1">
              <a:spcBef>
                <a:spcPts val="600"/>
              </a:spcBef>
              <a:spcAft>
                <a:spcPts val="0"/>
              </a:spcAft>
              <a:buClr>
                <a:srgbClr val="E40000"/>
              </a:buClr>
              <a:buSzTx/>
              <a:buFont typeface="Arial"/>
              <a:buChar char="•"/>
              <a:tabLst/>
              <a:defRPr/>
            </a:pPr>
            <a:r>
              <a:rPr kumimoji="0" lang="en-US" sz="2100" b="0" i="0" u="none" strike="noStrike" kern="1200" cap="none" spc="0" normalizeH="0" baseline="0" noProof="0" dirty="0" smtClean="0">
                <a:ln>
                  <a:noFill/>
                </a:ln>
                <a:solidFill>
                  <a:schemeClr val="bg2">
                    <a:lumMod val="25000"/>
                  </a:schemeClr>
                </a:solidFill>
                <a:effectLst/>
                <a:uLnTx/>
                <a:uFillTx/>
                <a:latin typeface="Franklin Gothic Book"/>
                <a:ea typeface="+mn-ea"/>
                <a:cs typeface="Franklin Gothic Book"/>
              </a:rPr>
              <a:t>What are her fixed expenses?</a:t>
            </a:r>
          </a:p>
          <a:p>
            <a:pPr marL="342900" marR="0" lvl="0" indent="-342900" algn="l" defTabSz="457200" rtl="0" eaLnBrk="1" fontAlgn="auto" latinLnBrk="0" hangingPunct="1">
              <a:spcBef>
                <a:spcPts val="600"/>
              </a:spcBef>
              <a:spcAft>
                <a:spcPts val="0"/>
              </a:spcAft>
              <a:buClr>
                <a:srgbClr val="E40000"/>
              </a:buClr>
              <a:buSzTx/>
              <a:buFont typeface="Arial"/>
              <a:buChar char="•"/>
              <a:tabLst/>
              <a:defRPr/>
            </a:pPr>
            <a:r>
              <a:rPr kumimoji="0" lang="en-US" sz="2100" b="0" i="0" u="none" strike="noStrike" kern="1200" cap="none" spc="0" normalizeH="0" baseline="0" noProof="0" dirty="0" smtClean="0">
                <a:ln>
                  <a:noFill/>
                </a:ln>
                <a:solidFill>
                  <a:schemeClr val="bg2">
                    <a:lumMod val="25000"/>
                  </a:schemeClr>
                </a:solidFill>
                <a:effectLst/>
                <a:uLnTx/>
                <a:uFillTx/>
                <a:latin typeface="Franklin Gothic Book"/>
                <a:ea typeface="+mn-ea"/>
                <a:cs typeface="Franklin Gothic Book"/>
              </a:rPr>
              <a:t>How should her variable expenses be adjusted?</a:t>
            </a:r>
            <a:endParaRPr kumimoji="0" lang="en-US" sz="2100" b="0" i="0" u="none" strike="noStrike" kern="1200" cap="none" spc="0" normalizeH="0" baseline="0" noProof="0" dirty="0">
              <a:ln>
                <a:noFill/>
              </a:ln>
              <a:solidFill>
                <a:schemeClr val="bg2">
                  <a:lumMod val="25000"/>
                </a:schemeClr>
              </a:solidFill>
              <a:effectLst/>
              <a:uLnTx/>
              <a:uFillTx/>
              <a:latin typeface="Franklin Gothic Book"/>
              <a:ea typeface="+mn-ea"/>
              <a:cs typeface="Franklin Gothic Book"/>
            </a:endParaRPr>
          </a:p>
        </p:txBody>
      </p:sp>
    </p:spTree>
  </p:cSld>
  <p:clrMapOvr>
    <a:masterClrMapping/>
  </p:clrMapOvr>
  <p:transition>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100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1000"/>
                                        <p:tgtEl>
                                          <p:spTgt spid="7">
                                            <p:txEl>
                                              <p:pRg st="0" end="0"/>
                                            </p:txEl>
                                          </p:spTgt>
                                        </p:tgtEl>
                                      </p:cBhvr>
                                    </p:animEffect>
                                  </p:childTnLst>
                                </p:cTn>
                              </p:par>
                            </p:childTnLst>
                          </p:cTn>
                        </p:par>
                        <p:par>
                          <p:cTn id="8" fill="hold">
                            <p:stCondLst>
                              <p:cond delay="2000"/>
                            </p:stCondLst>
                            <p:childTnLst>
                              <p:par>
                                <p:cTn id="9" presetID="10" presetClass="entr" presetSubtype="0" fill="hold" nodeType="afterEffect">
                                  <p:stCondLst>
                                    <p:cond delay="1000"/>
                                  </p:stCondLst>
                                  <p:childTnLst>
                                    <p:set>
                                      <p:cBhvr>
                                        <p:cTn id="10" dur="1" fill="hold">
                                          <p:stCondLst>
                                            <p:cond delay="0"/>
                                          </p:stCondLst>
                                        </p:cTn>
                                        <p:tgtEl>
                                          <p:spTgt spid="7">
                                            <p:txEl>
                                              <p:pRg st="1" end="1"/>
                                            </p:txEl>
                                          </p:spTgt>
                                        </p:tgtEl>
                                        <p:attrNameLst>
                                          <p:attrName>style.visibility</p:attrName>
                                        </p:attrNameLst>
                                      </p:cBhvr>
                                      <p:to>
                                        <p:strVal val="visible"/>
                                      </p:to>
                                    </p:set>
                                    <p:animEffect transition="in" filter="fade">
                                      <p:cBhvr>
                                        <p:cTn id="11" dur="1000"/>
                                        <p:tgtEl>
                                          <p:spTgt spid="7">
                                            <p:txEl>
                                              <p:pRg st="1" end="1"/>
                                            </p:txEl>
                                          </p:spTgt>
                                        </p:tgtEl>
                                      </p:cBhvr>
                                    </p:animEffect>
                                  </p:childTnLst>
                                </p:cTn>
                              </p:par>
                            </p:childTnLst>
                          </p:cTn>
                        </p:par>
                        <p:par>
                          <p:cTn id="12" fill="hold">
                            <p:stCondLst>
                              <p:cond delay="4000"/>
                            </p:stCondLst>
                            <p:childTnLst>
                              <p:par>
                                <p:cTn id="13" presetID="10" presetClass="entr" presetSubtype="0" fill="hold" nodeType="afterEffect">
                                  <p:stCondLst>
                                    <p:cond delay="1000"/>
                                  </p:stCondLst>
                                  <p:childTnLst>
                                    <p:set>
                                      <p:cBhvr>
                                        <p:cTn id="14" dur="1" fill="hold">
                                          <p:stCondLst>
                                            <p:cond delay="0"/>
                                          </p:stCondLst>
                                        </p:cTn>
                                        <p:tgtEl>
                                          <p:spTgt spid="7">
                                            <p:txEl>
                                              <p:pRg st="2" end="2"/>
                                            </p:txEl>
                                          </p:spTgt>
                                        </p:tgtEl>
                                        <p:attrNameLst>
                                          <p:attrName>style.visibility</p:attrName>
                                        </p:attrNameLst>
                                      </p:cBhvr>
                                      <p:to>
                                        <p:strVal val="visible"/>
                                      </p:to>
                                    </p:set>
                                    <p:animEffect transition="in" filter="fade">
                                      <p:cBhvr>
                                        <p:cTn id="15" dur="1000"/>
                                        <p:tgtEl>
                                          <p:spTgt spid="7">
                                            <p:txEl>
                                              <p:pRg st="2" end="2"/>
                                            </p:txEl>
                                          </p:spTgt>
                                        </p:tgtEl>
                                      </p:cBhvr>
                                    </p:animEffect>
                                  </p:childTnLst>
                                </p:cTn>
                              </p:par>
                            </p:childTnLst>
                          </p:cTn>
                        </p:par>
                        <p:par>
                          <p:cTn id="16" fill="hold">
                            <p:stCondLst>
                              <p:cond delay="6000"/>
                            </p:stCondLst>
                            <p:childTnLst>
                              <p:par>
                                <p:cTn id="17" presetID="10" presetClass="entr" presetSubtype="0" fill="hold" nodeType="afterEffect">
                                  <p:stCondLst>
                                    <p:cond delay="1000"/>
                                  </p:stCondLst>
                                  <p:childTnLst>
                                    <p:set>
                                      <p:cBhvr>
                                        <p:cTn id="18" dur="1" fill="hold">
                                          <p:stCondLst>
                                            <p:cond delay="0"/>
                                          </p:stCondLst>
                                        </p:cTn>
                                        <p:tgtEl>
                                          <p:spTgt spid="7">
                                            <p:txEl>
                                              <p:pRg st="3" end="3"/>
                                            </p:txEl>
                                          </p:spTgt>
                                        </p:tgtEl>
                                        <p:attrNameLst>
                                          <p:attrName>style.visibility</p:attrName>
                                        </p:attrNameLst>
                                      </p:cBhvr>
                                      <p:to>
                                        <p:strVal val="visible"/>
                                      </p:to>
                                    </p:set>
                                    <p:animEffect transition="in" filter="fade">
                                      <p:cBhvr>
                                        <p:cTn id="19" dur="1000"/>
                                        <p:tgtEl>
                                          <p:spTgt spid="7">
                                            <p:txEl>
                                              <p:pRg st="3" end="3"/>
                                            </p:txEl>
                                          </p:spTgt>
                                        </p:tgtEl>
                                      </p:cBhvr>
                                    </p:animEffect>
                                  </p:childTnLst>
                                </p:cTn>
                              </p:par>
                            </p:childTnLst>
                          </p:cTn>
                        </p:par>
                        <p:par>
                          <p:cTn id="20" fill="hold">
                            <p:stCondLst>
                              <p:cond delay="8000"/>
                            </p:stCondLst>
                            <p:childTnLst>
                              <p:par>
                                <p:cTn id="21" presetID="10" presetClass="entr" presetSubtype="0" fill="hold" nodeType="afterEffect">
                                  <p:stCondLst>
                                    <p:cond delay="1000"/>
                                  </p:stCondLst>
                                  <p:childTnLst>
                                    <p:set>
                                      <p:cBhvr>
                                        <p:cTn id="22" dur="1" fill="hold">
                                          <p:stCondLst>
                                            <p:cond delay="0"/>
                                          </p:stCondLst>
                                        </p:cTn>
                                        <p:tgtEl>
                                          <p:spTgt spid="7">
                                            <p:txEl>
                                              <p:pRg st="4" end="4"/>
                                            </p:txEl>
                                          </p:spTgt>
                                        </p:tgtEl>
                                        <p:attrNameLst>
                                          <p:attrName>style.visibility</p:attrName>
                                        </p:attrNameLst>
                                      </p:cBhvr>
                                      <p:to>
                                        <p:strVal val="visible"/>
                                      </p:to>
                                    </p:set>
                                    <p:animEffect transition="in" filter="fade">
                                      <p:cBhvr>
                                        <p:cTn id="23" dur="1000"/>
                                        <p:tgtEl>
                                          <p:spTgt spid="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481194"/>
            <a:ext cx="7993117" cy="969234"/>
          </a:xfrm>
        </p:spPr>
        <p:txBody>
          <a:bodyPr/>
          <a:lstStyle/>
          <a:p>
            <a:r>
              <a:rPr lang="en-US" dirty="0" smtClean="0"/>
              <a:t>Without a Spending Plan</a:t>
            </a:r>
            <a:endParaRPr lang="en-US" dirty="0"/>
          </a:p>
        </p:txBody>
      </p:sp>
      <p:sp>
        <p:nvSpPr>
          <p:cNvPr id="3" name="Content Placeholder 2"/>
          <p:cNvSpPr>
            <a:spLocks noGrp="1"/>
          </p:cNvSpPr>
          <p:nvPr>
            <p:ph idx="1"/>
          </p:nvPr>
        </p:nvSpPr>
        <p:spPr>
          <a:xfrm>
            <a:off x="457200" y="1450428"/>
            <a:ext cx="7709338" cy="4467229"/>
          </a:xfrm>
        </p:spPr>
        <p:txBody>
          <a:bodyPr>
            <a:normAutofit/>
          </a:bodyPr>
          <a:lstStyle/>
          <a:p>
            <a:pPr>
              <a:lnSpc>
                <a:spcPct val="120000"/>
              </a:lnSpc>
              <a:spcBef>
                <a:spcPts val="1200"/>
              </a:spcBef>
            </a:pPr>
            <a:r>
              <a:rPr lang="en-US" sz="2400" dirty="0" smtClean="0"/>
              <a:t>May come up short on money before the next paycheck or allowance payment</a:t>
            </a:r>
          </a:p>
          <a:p>
            <a:pPr>
              <a:lnSpc>
                <a:spcPct val="120000"/>
              </a:lnSpc>
              <a:spcBef>
                <a:spcPts val="1200"/>
              </a:spcBef>
            </a:pPr>
            <a:r>
              <a:rPr lang="en-US" sz="2400" dirty="0" smtClean="0"/>
              <a:t>More likely to not reach long-term spending goals</a:t>
            </a:r>
          </a:p>
          <a:p>
            <a:pPr>
              <a:lnSpc>
                <a:spcPct val="120000"/>
              </a:lnSpc>
              <a:spcBef>
                <a:spcPts val="1200"/>
              </a:spcBef>
            </a:pPr>
            <a:r>
              <a:rPr lang="en-US" sz="2400" dirty="0" smtClean="0"/>
              <a:t>Added stress if struggling to keep up with payments</a:t>
            </a:r>
          </a:p>
          <a:p>
            <a:pPr>
              <a:lnSpc>
                <a:spcPct val="120000"/>
              </a:lnSpc>
              <a:spcBef>
                <a:spcPts val="1200"/>
              </a:spcBef>
            </a:pPr>
            <a:r>
              <a:rPr lang="en-US" sz="2400" dirty="0" smtClean="0"/>
              <a:t>May need to give up something you planned if money needs to be used for unexpected emergencies</a:t>
            </a:r>
          </a:p>
          <a:p>
            <a:pPr>
              <a:lnSpc>
                <a:spcPct val="120000"/>
              </a:lnSpc>
              <a:spcBef>
                <a:spcPts val="1200"/>
              </a:spcBef>
            </a:pPr>
            <a:r>
              <a:rPr lang="en-US" sz="2400" dirty="0" smtClean="0"/>
              <a:t>Give up independence if you need to rely on others for financial help</a:t>
            </a:r>
          </a:p>
        </p:txBody>
      </p:sp>
      <p:sp>
        <p:nvSpPr>
          <p:cNvPr id="4" name="Date Placeholder 3"/>
          <p:cNvSpPr>
            <a:spLocks noGrp="1"/>
          </p:cNvSpPr>
          <p:nvPr>
            <p:ph type="dt" sz="half" idx="10"/>
          </p:nvPr>
        </p:nvSpPr>
        <p:spPr/>
        <p:txBody>
          <a:bodyPr/>
          <a:lstStyle/>
          <a:p>
            <a:r>
              <a:rPr lang="en-US" smtClean="0"/>
              <a:t>www.hsfpp.org</a:t>
            </a:r>
            <a:endParaRPr lang="en-US" dirty="0"/>
          </a:p>
        </p:txBody>
      </p:sp>
      <p:sp>
        <p:nvSpPr>
          <p:cNvPr id="5" name="Footer Placeholder 4"/>
          <p:cNvSpPr>
            <a:spLocks noGrp="1"/>
          </p:cNvSpPr>
          <p:nvPr>
            <p:ph type="ftr" sz="quarter" idx="11"/>
          </p:nvPr>
        </p:nvSpPr>
        <p:spPr/>
        <p:txBody>
          <a:bodyPr/>
          <a:lstStyle/>
          <a:p>
            <a:r>
              <a:rPr lang="en-US" smtClean="0"/>
              <a:t>(c) 2012 National Endowment for Financial Education | Lesson 1-4 Spending Plan</a:t>
            </a:r>
            <a:endParaRPr lang="en-US" dirty="0"/>
          </a:p>
        </p:txBody>
      </p:sp>
      <p:sp>
        <p:nvSpPr>
          <p:cNvPr id="6" name="Slide Number Placeholder 5"/>
          <p:cNvSpPr>
            <a:spLocks noGrp="1"/>
          </p:cNvSpPr>
          <p:nvPr>
            <p:ph type="sldNum" sz="quarter" idx="12"/>
          </p:nvPr>
        </p:nvSpPr>
        <p:spPr/>
        <p:txBody>
          <a:bodyPr/>
          <a:lstStyle/>
          <a:p>
            <a:fld id="{BF6ADEC9-C31C-FD4A-BC03-7AEABFE1FD42}" type="slidenum">
              <a:rPr lang="en-US" smtClean="0"/>
              <a:pPr/>
              <a:t>13</a:t>
            </a:fld>
            <a:endParaRPr lang="en-US" dirty="0"/>
          </a:p>
        </p:txBody>
      </p:sp>
    </p:spTree>
  </p:cSld>
  <p:clrMapOvr>
    <a:masterClrMapping/>
  </p:clrMapOvr>
  <p:transition>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1000"/>
                            </p:stCondLst>
                            <p:childTnLst>
                              <p:par>
                                <p:cTn id="9" presetID="9" presetClass="entr" presetSubtype="0" fill="hold" nodeType="afterEffect">
                                  <p:stCondLst>
                                    <p:cond delay="50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dissolve">
                                      <p:cBhvr>
                                        <p:cTn id="11" dur="500"/>
                                        <p:tgtEl>
                                          <p:spTgt spid="3">
                                            <p:txEl>
                                              <p:pRg st="1" end="1"/>
                                            </p:txEl>
                                          </p:spTgt>
                                        </p:tgtEl>
                                      </p:cBhvr>
                                    </p:animEffect>
                                  </p:childTnLst>
                                </p:cTn>
                              </p:par>
                            </p:childTnLst>
                          </p:cTn>
                        </p:par>
                        <p:par>
                          <p:cTn id="12" fill="hold">
                            <p:stCondLst>
                              <p:cond delay="2000"/>
                            </p:stCondLst>
                            <p:childTnLst>
                              <p:par>
                                <p:cTn id="13" presetID="9" presetClass="entr" presetSubtype="0" fill="hold" nodeType="afterEffect">
                                  <p:stCondLst>
                                    <p:cond delay="50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dissolve">
                                      <p:cBhvr>
                                        <p:cTn id="15" dur="500"/>
                                        <p:tgtEl>
                                          <p:spTgt spid="3">
                                            <p:txEl>
                                              <p:pRg st="2" end="2"/>
                                            </p:txEl>
                                          </p:spTgt>
                                        </p:tgtEl>
                                      </p:cBhvr>
                                    </p:animEffect>
                                  </p:childTnLst>
                                </p:cTn>
                              </p:par>
                            </p:childTnLst>
                          </p:cTn>
                        </p:par>
                        <p:par>
                          <p:cTn id="16" fill="hold">
                            <p:stCondLst>
                              <p:cond delay="3000"/>
                            </p:stCondLst>
                            <p:childTnLst>
                              <p:par>
                                <p:cTn id="17" presetID="9" presetClass="entr" presetSubtype="0" fill="hold" nodeType="afterEffect">
                                  <p:stCondLst>
                                    <p:cond delay="50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dissolve">
                                      <p:cBhvr>
                                        <p:cTn id="19" dur="500"/>
                                        <p:tgtEl>
                                          <p:spTgt spid="3">
                                            <p:txEl>
                                              <p:pRg st="3" end="3"/>
                                            </p:txEl>
                                          </p:spTgt>
                                        </p:tgtEl>
                                      </p:cBhvr>
                                    </p:animEffect>
                                  </p:childTnLst>
                                </p:cTn>
                              </p:par>
                            </p:childTnLst>
                          </p:cTn>
                        </p:par>
                        <p:par>
                          <p:cTn id="20" fill="hold">
                            <p:stCondLst>
                              <p:cond delay="4000"/>
                            </p:stCondLst>
                            <p:childTnLst>
                              <p:par>
                                <p:cTn id="21" presetID="9" presetClass="entr" presetSubtype="0" fill="hold" nodeType="afterEffect">
                                  <p:stCondLst>
                                    <p:cond delay="50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dissolve">
                                      <p:cBhvr>
                                        <p:cTn id="23"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81194"/>
            <a:ext cx="8040414" cy="966606"/>
          </a:xfrm>
        </p:spPr>
        <p:txBody>
          <a:bodyPr/>
          <a:lstStyle/>
          <a:p>
            <a:pPr algn="r"/>
            <a:r>
              <a:rPr lang="en-US" dirty="0" smtClean="0"/>
              <a:t>Challenge Assignment 1-C           </a:t>
            </a:r>
            <a:r>
              <a:rPr lang="en-US" sz="2000" dirty="0" smtClean="0"/>
              <a:t>page 31</a:t>
            </a:r>
            <a:endParaRPr lang="en-US" sz="2000" dirty="0"/>
          </a:p>
        </p:txBody>
      </p:sp>
      <p:sp>
        <p:nvSpPr>
          <p:cNvPr id="3" name="Content Placeholder 2"/>
          <p:cNvSpPr>
            <a:spLocks noGrp="1"/>
          </p:cNvSpPr>
          <p:nvPr>
            <p:ph idx="1"/>
          </p:nvPr>
        </p:nvSpPr>
        <p:spPr>
          <a:xfrm>
            <a:off x="1031925" y="1447800"/>
            <a:ext cx="7213442" cy="4480033"/>
          </a:xfrm>
        </p:spPr>
        <p:txBody>
          <a:bodyPr>
            <a:normAutofit/>
          </a:bodyPr>
          <a:lstStyle/>
          <a:p>
            <a:pPr marL="0" indent="0" algn="ctr">
              <a:lnSpc>
                <a:spcPct val="150000"/>
              </a:lnSpc>
              <a:spcBef>
                <a:spcPts val="1200"/>
              </a:spcBef>
              <a:buNone/>
            </a:pPr>
            <a:r>
              <a:rPr lang="en-US" sz="2800" dirty="0" smtClean="0"/>
              <a:t>Create a </a:t>
            </a:r>
            <a:r>
              <a:rPr lang="en-US" sz="2800" dirty="0" smtClean="0">
                <a:solidFill>
                  <a:schemeClr val="accent5">
                    <a:lumMod val="75000"/>
                  </a:schemeClr>
                </a:solidFill>
              </a:rPr>
              <a:t>spending plan </a:t>
            </a:r>
            <a:r>
              <a:rPr lang="en-US" sz="2800" dirty="0" smtClean="0"/>
              <a:t>so you can</a:t>
            </a:r>
            <a:br>
              <a:rPr lang="en-US" sz="2800" dirty="0" smtClean="0"/>
            </a:br>
            <a:r>
              <a:rPr lang="en-US" sz="2800" dirty="0" smtClean="0"/>
              <a:t>pay for the things you need and want.</a:t>
            </a:r>
          </a:p>
          <a:p>
            <a:pPr marL="0" indent="0" algn="ctr">
              <a:spcBef>
                <a:spcPts val="0"/>
              </a:spcBef>
              <a:buNone/>
            </a:pPr>
            <a:endParaRPr lang="en-US" sz="2400" dirty="0" smtClean="0"/>
          </a:p>
          <a:p>
            <a:pPr marL="0" indent="0" algn="ctr">
              <a:spcBef>
                <a:spcPts val="2400"/>
              </a:spcBef>
              <a:buNone/>
            </a:pPr>
            <a:r>
              <a:rPr lang="en-US" sz="2400" dirty="0" smtClean="0"/>
              <a:t>Choose one of the following situations:</a:t>
            </a:r>
          </a:p>
          <a:p>
            <a:pPr marL="2286000" indent="-220663">
              <a:spcBef>
                <a:spcPts val="1200"/>
              </a:spcBef>
              <a:buSzPct val="120000"/>
              <a:buFont typeface="Arial" pitchFamily="34" charset="0"/>
              <a:buChar char="•"/>
            </a:pPr>
            <a:r>
              <a:rPr lang="en-US" sz="2400" dirty="0" smtClean="0"/>
              <a:t>Big purchase</a:t>
            </a:r>
          </a:p>
          <a:p>
            <a:pPr marL="2286000" indent="-220663">
              <a:spcBef>
                <a:spcPts val="1200"/>
              </a:spcBef>
              <a:buSzPct val="120000"/>
              <a:buFont typeface="Arial" pitchFamily="34" charset="0"/>
              <a:buChar char="•"/>
            </a:pPr>
            <a:r>
              <a:rPr lang="en-US" sz="2400" dirty="0" smtClean="0"/>
              <a:t>Upcoming event</a:t>
            </a:r>
          </a:p>
          <a:p>
            <a:pPr marL="2286000" indent="-220663">
              <a:spcBef>
                <a:spcPts val="1200"/>
              </a:spcBef>
              <a:buSzPct val="120000"/>
              <a:buFont typeface="Arial" pitchFamily="34" charset="0"/>
              <a:buChar char="•"/>
            </a:pPr>
            <a:r>
              <a:rPr lang="en-US" sz="2400" dirty="0" smtClean="0"/>
              <a:t>Monthly expenses</a:t>
            </a:r>
          </a:p>
        </p:txBody>
      </p:sp>
      <p:sp>
        <p:nvSpPr>
          <p:cNvPr id="4" name="Date Placeholder 3"/>
          <p:cNvSpPr>
            <a:spLocks noGrp="1"/>
          </p:cNvSpPr>
          <p:nvPr>
            <p:ph type="dt" sz="half" idx="10"/>
          </p:nvPr>
        </p:nvSpPr>
        <p:spPr/>
        <p:txBody>
          <a:bodyPr/>
          <a:lstStyle/>
          <a:p>
            <a:r>
              <a:rPr lang="en-US" smtClean="0"/>
              <a:t>www.hsfpp.org</a:t>
            </a:r>
            <a:endParaRPr lang="en-US" dirty="0"/>
          </a:p>
        </p:txBody>
      </p:sp>
      <p:sp>
        <p:nvSpPr>
          <p:cNvPr id="6" name="Footer Placeholder 5"/>
          <p:cNvSpPr>
            <a:spLocks noGrp="1"/>
          </p:cNvSpPr>
          <p:nvPr>
            <p:ph type="ftr" sz="quarter" idx="11"/>
          </p:nvPr>
        </p:nvSpPr>
        <p:spPr/>
        <p:txBody>
          <a:bodyPr/>
          <a:lstStyle/>
          <a:p>
            <a:r>
              <a:rPr lang="en-US" smtClean="0"/>
              <a:t>(c) 2012 National Endowment for Financial Education | Lesson 1-4 Spending Plan</a:t>
            </a:r>
            <a:endParaRPr lang="en-US" dirty="0"/>
          </a:p>
        </p:txBody>
      </p:sp>
      <p:sp>
        <p:nvSpPr>
          <p:cNvPr id="5" name="Slide Number Placeholder 4"/>
          <p:cNvSpPr>
            <a:spLocks noGrp="1"/>
          </p:cNvSpPr>
          <p:nvPr>
            <p:ph type="sldNum" sz="quarter" idx="12"/>
          </p:nvPr>
        </p:nvSpPr>
        <p:spPr/>
        <p:txBody>
          <a:bodyPr/>
          <a:lstStyle/>
          <a:p>
            <a:fld id="{A7697655-4357-4FED-AC2A-64EB8360E79F}" type="slidenum">
              <a:rPr lang="en-US" smtClean="0"/>
              <a:pPr/>
              <a:t>14</a:t>
            </a:fld>
            <a:endParaRPr lang="en-US" dirty="0"/>
          </a:p>
        </p:txBody>
      </p:sp>
    </p:spTree>
  </p:cSld>
  <p:clrMapOvr>
    <a:masterClrMapping/>
  </p:clrMapOvr>
  <p:transition>
    <p:pull dir="lu"/>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pull dir="l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497949"/>
            <a:ext cx="7772400" cy="826151"/>
          </a:xfrm>
        </p:spPr>
        <p:txBody>
          <a:bodyPr/>
          <a:lstStyle/>
          <a:p>
            <a:r>
              <a:rPr lang="en-US" dirty="0" smtClean="0"/>
              <a:t>Spending Plan</a:t>
            </a:r>
            <a:endParaRPr lang="en-US" dirty="0"/>
          </a:p>
        </p:txBody>
      </p:sp>
      <p:sp>
        <p:nvSpPr>
          <p:cNvPr id="3" name="Subtitle 2"/>
          <p:cNvSpPr>
            <a:spLocks noGrp="1"/>
          </p:cNvSpPr>
          <p:nvPr>
            <p:ph type="subTitle" idx="1"/>
          </p:nvPr>
        </p:nvSpPr>
        <p:spPr>
          <a:xfrm>
            <a:off x="1371600" y="2324100"/>
            <a:ext cx="6400800" cy="2914000"/>
          </a:xfrm>
        </p:spPr>
        <p:txBody>
          <a:bodyPr>
            <a:noAutofit/>
          </a:bodyPr>
          <a:lstStyle/>
          <a:p>
            <a:pPr>
              <a:lnSpc>
                <a:spcPct val="200000"/>
              </a:lnSpc>
            </a:pPr>
            <a:r>
              <a:rPr lang="en-US" sz="2800" dirty="0" smtClean="0">
                <a:solidFill>
                  <a:schemeClr val="bg2">
                    <a:lumMod val="25000"/>
                  </a:schemeClr>
                </a:solidFill>
              </a:rPr>
              <a:t>Today you will . . .</a:t>
            </a:r>
          </a:p>
          <a:p>
            <a:pPr>
              <a:lnSpc>
                <a:spcPct val="200000"/>
              </a:lnSpc>
            </a:pPr>
            <a:r>
              <a:rPr lang="en-US" sz="2800" dirty="0" smtClean="0">
                <a:solidFill>
                  <a:schemeClr val="bg2">
                    <a:lumMod val="25000"/>
                  </a:schemeClr>
                </a:solidFill>
              </a:rPr>
              <a:t>Create a plan to </a:t>
            </a:r>
            <a:br>
              <a:rPr lang="en-US" sz="2800" dirty="0" smtClean="0">
                <a:solidFill>
                  <a:schemeClr val="bg2">
                    <a:lumMod val="25000"/>
                  </a:schemeClr>
                </a:solidFill>
              </a:rPr>
            </a:br>
            <a:r>
              <a:rPr lang="en-US" sz="2800" dirty="0" smtClean="0">
                <a:solidFill>
                  <a:schemeClr val="bg2">
                    <a:lumMod val="25000"/>
                  </a:schemeClr>
                </a:solidFill>
              </a:rPr>
              <a:t>guide your spending.</a:t>
            </a:r>
            <a:endParaRPr lang="en-US" sz="2800" dirty="0">
              <a:solidFill>
                <a:schemeClr val="bg2">
                  <a:lumMod val="25000"/>
                </a:schemeClr>
              </a:solidFill>
            </a:endParaRPr>
          </a:p>
        </p:txBody>
      </p:sp>
      <p:sp>
        <p:nvSpPr>
          <p:cNvPr id="4" name="Date Placeholder 3"/>
          <p:cNvSpPr>
            <a:spLocks noGrp="1"/>
          </p:cNvSpPr>
          <p:nvPr>
            <p:ph type="dt" sz="half" idx="10"/>
          </p:nvPr>
        </p:nvSpPr>
        <p:spPr/>
        <p:txBody>
          <a:bodyPr/>
          <a:lstStyle/>
          <a:p>
            <a:r>
              <a:rPr lang="en-US" smtClean="0"/>
              <a:t>www.hsfpp.org</a:t>
            </a:r>
            <a:endParaRPr lang="en-US" dirty="0"/>
          </a:p>
        </p:txBody>
      </p:sp>
      <p:sp>
        <p:nvSpPr>
          <p:cNvPr id="6" name="Footer Placeholder 5"/>
          <p:cNvSpPr>
            <a:spLocks noGrp="1"/>
          </p:cNvSpPr>
          <p:nvPr>
            <p:ph type="ftr" sz="quarter" idx="11"/>
          </p:nvPr>
        </p:nvSpPr>
        <p:spPr/>
        <p:txBody>
          <a:bodyPr/>
          <a:lstStyle/>
          <a:p>
            <a:r>
              <a:rPr lang="en-US" smtClean="0"/>
              <a:t>(c) 2012 National Endowment for Financial Education | Lesson 1-4 Spending Plan</a:t>
            </a:r>
            <a:endParaRPr lang="en-US" dirty="0"/>
          </a:p>
        </p:txBody>
      </p:sp>
      <p:sp>
        <p:nvSpPr>
          <p:cNvPr id="5" name="Slide Number Placeholder 4"/>
          <p:cNvSpPr>
            <a:spLocks noGrp="1"/>
          </p:cNvSpPr>
          <p:nvPr>
            <p:ph type="sldNum" sz="quarter" idx="12"/>
          </p:nvPr>
        </p:nvSpPr>
        <p:spPr/>
        <p:txBody>
          <a:bodyPr/>
          <a:lstStyle/>
          <a:p>
            <a:fld id="{A7697655-4357-4FED-AC2A-64EB8360E79F}" type="slidenum">
              <a:rPr lang="en-US" smtClean="0"/>
              <a:pPr/>
              <a:t>1</a:t>
            </a:fld>
            <a:endParaRPr lang="en-US" dirty="0"/>
          </a:p>
        </p:txBody>
      </p:sp>
    </p:spTree>
  </p:cSld>
  <p:clrMapOvr>
    <a:masterClrMapping/>
  </p:clrMapOvr>
  <p:transition>
    <p:pull dir="l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81194"/>
            <a:ext cx="4772450" cy="985656"/>
          </a:xfrm>
        </p:spPr>
        <p:txBody>
          <a:bodyPr/>
          <a:lstStyle/>
          <a:p>
            <a:r>
              <a:rPr lang="en-US" dirty="0" smtClean="0"/>
              <a:t>Gotcha!</a:t>
            </a:r>
            <a:endParaRPr lang="en-US" dirty="0"/>
          </a:p>
        </p:txBody>
      </p:sp>
      <p:sp>
        <p:nvSpPr>
          <p:cNvPr id="3" name="Content Placeholder 2"/>
          <p:cNvSpPr>
            <a:spLocks noGrp="1"/>
          </p:cNvSpPr>
          <p:nvPr>
            <p:ph idx="1"/>
          </p:nvPr>
        </p:nvSpPr>
        <p:spPr>
          <a:xfrm>
            <a:off x="457200" y="1466850"/>
            <a:ext cx="8229600" cy="4450807"/>
          </a:xfrm>
        </p:spPr>
        <p:txBody>
          <a:bodyPr>
            <a:normAutofit/>
          </a:bodyPr>
          <a:lstStyle/>
          <a:p>
            <a:pPr lvl="0">
              <a:spcBef>
                <a:spcPts val="1800"/>
              </a:spcBef>
              <a:buSzPct val="120000"/>
            </a:pPr>
            <a:r>
              <a:rPr lang="en-US" sz="2200" dirty="0" smtClean="0"/>
              <a:t>What is in the store window to get you to walk in? </a:t>
            </a:r>
            <a:br>
              <a:rPr lang="en-US" sz="2200" dirty="0" smtClean="0"/>
            </a:br>
            <a:r>
              <a:rPr lang="en-US" sz="2200" dirty="0" smtClean="0"/>
              <a:t>What techniques are used to get you into the door?</a:t>
            </a:r>
          </a:p>
          <a:p>
            <a:pPr lvl="0">
              <a:spcBef>
                <a:spcPts val="1800"/>
              </a:spcBef>
              <a:buSzPct val="120000"/>
            </a:pPr>
            <a:r>
              <a:rPr lang="en-US" sz="2200" dirty="0" smtClean="0">
                <a:solidFill>
                  <a:schemeClr val="accent5">
                    <a:lumMod val="75000"/>
                  </a:schemeClr>
                </a:solidFill>
              </a:rPr>
              <a:t>What is the first thing you see when you walk into the store? </a:t>
            </a:r>
            <a:br>
              <a:rPr lang="en-US" sz="2200" dirty="0" smtClean="0">
                <a:solidFill>
                  <a:schemeClr val="accent5">
                    <a:lumMod val="75000"/>
                  </a:schemeClr>
                </a:solidFill>
              </a:rPr>
            </a:br>
            <a:r>
              <a:rPr lang="en-US" sz="2200" dirty="0" smtClean="0">
                <a:solidFill>
                  <a:schemeClr val="accent5">
                    <a:lumMod val="75000"/>
                  </a:schemeClr>
                </a:solidFill>
              </a:rPr>
              <a:t>Are you ever tempted to buy it?</a:t>
            </a:r>
          </a:p>
          <a:p>
            <a:pPr lvl="0">
              <a:spcBef>
                <a:spcPts val="1800"/>
              </a:spcBef>
              <a:buSzPct val="120000"/>
            </a:pPr>
            <a:r>
              <a:rPr lang="en-US" sz="2200" dirty="0" smtClean="0"/>
              <a:t>What do you have to walk past in order to get to the object you want to buy? Did you ever pick up anything on the way?</a:t>
            </a:r>
          </a:p>
          <a:p>
            <a:pPr lvl="0">
              <a:spcBef>
                <a:spcPts val="1800"/>
              </a:spcBef>
              <a:buSzPct val="120000"/>
            </a:pPr>
            <a:r>
              <a:rPr lang="en-US" sz="2200" dirty="0" smtClean="0">
                <a:solidFill>
                  <a:schemeClr val="accent5">
                    <a:lumMod val="75000"/>
                  </a:schemeClr>
                </a:solidFill>
              </a:rPr>
              <a:t>When standing in line at the register, have your ever picked up anything on display to buy?</a:t>
            </a:r>
          </a:p>
          <a:p>
            <a:pPr lvl="0">
              <a:spcBef>
                <a:spcPts val="1800"/>
              </a:spcBef>
              <a:buSzPct val="120000"/>
            </a:pPr>
            <a:r>
              <a:rPr lang="en-US" sz="2200" dirty="0" smtClean="0"/>
              <a:t>When you get your item, do you receive any coupons or flyers that will encourage you to come back? Do they have expiration dates?</a:t>
            </a:r>
            <a:endParaRPr lang="en-US" sz="2200" dirty="0"/>
          </a:p>
        </p:txBody>
      </p:sp>
      <p:sp>
        <p:nvSpPr>
          <p:cNvPr id="4" name="Date Placeholder 3"/>
          <p:cNvSpPr>
            <a:spLocks noGrp="1"/>
          </p:cNvSpPr>
          <p:nvPr>
            <p:ph type="dt" sz="half" idx="10"/>
          </p:nvPr>
        </p:nvSpPr>
        <p:spPr/>
        <p:txBody>
          <a:bodyPr/>
          <a:lstStyle/>
          <a:p>
            <a:r>
              <a:rPr lang="en-US" smtClean="0"/>
              <a:t>www.hsfpp.org</a:t>
            </a:r>
            <a:endParaRPr lang="en-US" dirty="0"/>
          </a:p>
        </p:txBody>
      </p:sp>
      <p:sp>
        <p:nvSpPr>
          <p:cNvPr id="6" name="Footer Placeholder 5"/>
          <p:cNvSpPr>
            <a:spLocks noGrp="1"/>
          </p:cNvSpPr>
          <p:nvPr>
            <p:ph type="ftr" sz="quarter" idx="11"/>
          </p:nvPr>
        </p:nvSpPr>
        <p:spPr/>
        <p:txBody>
          <a:bodyPr/>
          <a:lstStyle/>
          <a:p>
            <a:r>
              <a:rPr lang="en-US" smtClean="0"/>
              <a:t>(c) 2012 National Endowment for Financial Education | Lesson 1-4 Spending Plan</a:t>
            </a:r>
            <a:endParaRPr lang="en-US" dirty="0"/>
          </a:p>
        </p:txBody>
      </p:sp>
      <p:sp>
        <p:nvSpPr>
          <p:cNvPr id="5" name="Slide Number Placeholder 4"/>
          <p:cNvSpPr>
            <a:spLocks noGrp="1"/>
          </p:cNvSpPr>
          <p:nvPr>
            <p:ph type="sldNum" sz="quarter" idx="12"/>
          </p:nvPr>
        </p:nvSpPr>
        <p:spPr/>
        <p:txBody>
          <a:bodyPr/>
          <a:lstStyle/>
          <a:p>
            <a:fld id="{A7697655-4357-4FED-AC2A-64EB8360E79F}" type="slidenum">
              <a:rPr lang="en-US" smtClean="0"/>
              <a:pPr/>
              <a:t>2</a:t>
            </a:fld>
            <a:endParaRPr lang="en-US" dirty="0"/>
          </a:p>
        </p:txBody>
      </p:sp>
    </p:spTree>
  </p:cSld>
  <p:clrMapOvr>
    <a:masterClrMapping/>
  </p:clrMapOvr>
  <p:transition>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up)">
                                      <p:cBhvr>
                                        <p:cTn id="7" dur="500"/>
                                        <p:tgtEl>
                                          <p:spTgt spid="3">
                                            <p:txEl>
                                              <p:pRg st="0" end="0"/>
                                            </p:txEl>
                                          </p:spTgt>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wipe(up)">
                                      <p:cBhvr>
                                        <p:cTn id="11" dur="500"/>
                                        <p:tgtEl>
                                          <p:spTgt spid="3">
                                            <p:txEl>
                                              <p:pRg st="1" end="1"/>
                                            </p:txEl>
                                          </p:spTgt>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wipe(up)">
                                      <p:cBhvr>
                                        <p:cTn id="15" dur="500"/>
                                        <p:tgtEl>
                                          <p:spTgt spid="3">
                                            <p:txEl>
                                              <p:pRg st="2" end="2"/>
                                            </p:txEl>
                                          </p:spTgt>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up)">
                                      <p:cBhvr>
                                        <p:cTn id="19" dur="500"/>
                                        <p:tgtEl>
                                          <p:spTgt spid="3">
                                            <p:txEl>
                                              <p:pRg st="3" end="3"/>
                                            </p:txEl>
                                          </p:spTgt>
                                        </p:tgtEl>
                                      </p:cBhvr>
                                    </p:animEffect>
                                  </p:childTnLst>
                                </p:cTn>
                              </p:par>
                            </p:childTnLst>
                          </p:cTn>
                        </p:par>
                        <p:par>
                          <p:cTn id="20" fill="hold">
                            <p:stCondLst>
                              <p:cond delay="2000"/>
                            </p:stCondLst>
                            <p:childTnLst>
                              <p:par>
                                <p:cTn id="21" presetID="22" presetClass="entr" presetSubtype="1" fill="hold" nodeType="after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wipe(up)">
                                      <p:cBhvr>
                                        <p:cTn id="23"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81194"/>
            <a:ext cx="4772450" cy="928506"/>
          </a:xfrm>
        </p:spPr>
        <p:txBody>
          <a:bodyPr/>
          <a:lstStyle/>
          <a:p>
            <a:r>
              <a:rPr lang="en-US" dirty="0" smtClean="0"/>
              <a:t>Preview</a:t>
            </a:r>
            <a:endParaRPr lang="en-US" dirty="0"/>
          </a:p>
        </p:txBody>
      </p:sp>
      <p:sp>
        <p:nvSpPr>
          <p:cNvPr id="3" name="Content Placeholder 2"/>
          <p:cNvSpPr>
            <a:spLocks noGrp="1"/>
          </p:cNvSpPr>
          <p:nvPr>
            <p:ph idx="1"/>
          </p:nvPr>
        </p:nvSpPr>
        <p:spPr>
          <a:xfrm>
            <a:off x="457200" y="1707178"/>
            <a:ext cx="8229600" cy="4210479"/>
          </a:xfrm>
          <a:ln w="38100">
            <a:noFill/>
          </a:ln>
        </p:spPr>
        <p:txBody>
          <a:bodyPr>
            <a:normAutofit/>
          </a:bodyPr>
          <a:lstStyle/>
          <a:p>
            <a:pPr marL="228600" indent="-228600">
              <a:spcBef>
                <a:spcPts val="2400"/>
              </a:spcBef>
              <a:buNone/>
            </a:pPr>
            <a:r>
              <a:rPr lang="en-US" sz="2800" dirty="0" smtClean="0"/>
              <a:t>Today we will answer these questions:</a:t>
            </a:r>
          </a:p>
          <a:p>
            <a:pPr marL="228600" indent="-228600">
              <a:spcBef>
                <a:spcPts val="600"/>
              </a:spcBef>
            </a:pPr>
            <a:r>
              <a:rPr lang="en-US" sz="2400" dirty="0" smtClean="0"/>
              <a:t>How can a spending plan help me better manage my spending habits?</a:t>
            </a:r>
          </a:p>
          <a:p>
            <a:pPr marL="228600" indent="-228600">
              <a:spcBef>
                <a:spcPts val="600"/>
              </a:spcBef>
            </a:pPr>
            <a:r>
              <a:rPr lang="en-US" sz="2400" dirty="0" smtClean="0"/>
              <a:t>What is a spending plan? </a:t>
            </a:r>
          </a:p>
          <a:p>
            <a:pPr marL="228600" indent="-228600">
              <a:spcBef>
                <a:spcPts val="600"/>
              </a:spcBef>
            </a:pPr>
            <a:r>
              <a:rPr lang="en-US" sz="2400" dirty="0" smtClean="0"/>
              <a:t>How do I use a spending plan?</a:t>
            </a:r>
          </a:p>
          <a:p>
            <a:pPr marL="0" indent="0" algn="ctr">
              <a:lnSpc>
                <a:spcPct val="150000"/>
              </a:lnSpc>
              <a:spcBef>
                <a:spcPts val="2400"/>
              </a:spcBef>
              <a:buNone/>
            </a:pPr>
            <a:r>
              <a:rPr lang="en-US" sz="2800" dirty="0" smtClean="0">
                <a:solidFill>
                  <a:schemeClr val="accent5">
                    <a:lumMod val="75000"/>
                  </a:schemeClr>
                </a:solidFill>
              </a:rPr>
              <a:t>Use what you learn today to </a:t>
            </a:r>
            <a:br>
              <a:rPr lang="en-US" sz="2800" dirty="0" smtClean="0">
                <a:solidFill>
                  <a:schemeClr val="accent5">
                    <a:lumMod val="75000"/>
                  </a:schemeClr>
                </a:solidFill>
              </a:rPr>
            </a:br>
            <a:r>
              <a:rPr lang="en-US" sz="2800" dirty="0" smtClean="0">
                <a:solidFill>
                  <a:schemeClr val="accent5">
                    <a:lumMod val="75000"/>
                  </a:schemeClr>
                </a:solidFill>
              </a:rPr>
              <a:t>create a spending plan.</a:t>
            </a:r>
          </a:p>
          <a:p>
            <a:pPr marL="228600" indent="-228600">
              <a:spcBef>
                <a:spcPts val="2400"/>
              </a:spcBef>
              <a:buNone/>
            </a:pPr>
            <a:endParaRPr lang="en-US" sz="2800" dirty="0" smtClean="0"/>
          </a:p>
        </p:txBody>
      </p:sp>
      <p:sp>
        <p:nvSpPr>
          <p:cNvPr id="4" name="Date Placeholder 3"/>
          <p:cNvSpPr>
            <a:spLocks noGrp="1"/>
          </p:cNvSpPr>
          <p:nvPr>
            <p:ph type="dt" sz="half" idx="10"/>
          </p:nvPr>
        </p:nvSpPr>
        <p:spPr/>
        <p:txBody>
          <a:bodyPr/>
          <a:lstStyle/>
          <a:p>
            <a:r>
              <a:rPr lang="en-US" smtClean="0"/>
              <a:t>www.hsfpp.org</a:t>
            </a:r>
            <a:endParaRPr lang="en-US" dirty="0"/>
          </a:p>
        </p:txBody>
      </p:sp>
      <p:sp>
        <p:nvSpPr>
          <p:cNvPr id="6" name="Footer Placeholder 5"/>
          <p:cNvSpPr>
            <a:spLocks noGrp="1"/>
          </p:cNvSpPr>
          <p:nvPr>
            <p:ph type="ftr" sz="quarter" idx="11"/>
          </p:nvPr>
        </p:nvSpPr>
        <p:spPr/>
        <p:txBody>
          <a:bodyPr/>
          <a:lstStyle/>
          <a:p>
            <a:r>
              <a:rPr lang="en-US" smtClean="0"/>
              <a:t>(c) 2012 National Endowment for Financial Education | Lesson 1-4 Spending Plan</a:t>
            </a:r>
            <a:endParaRPr lang="en-US" dirty="0"/>
          </a:p>
        </p:txBody>
      </p:sp>
      <p:sp>
        <p:nvSpPr>
          <p:cNvPr id="5" name="Slide Number Placeholder 4"/>
          <p:cNvSpPr>
            <a:spLocks noGrp="1"/>
          </p:cNvSpPr>
          <p:nvPr>
            <p:ph type="sldNum" sz="quarter" idx="12"/>
          </p:nvPr>
        </p:nvSpPr>
        <p:spPr/>
        <p:txBody>
          <a:bodyPr/>
          <a:lstStyle/>
          <a:p>
            <a:fld id="{A7697655-4357-4FED-AC2A-64EB8360E79F}" type="slidenum">
              <a:rPr lang="en-US" smtClean="0"/>
              <a:pPr/>
              <a:t>3</a:t>
            </a:fld>
            <a:endParaRPr lang="en-US" dirty="0"/>
          </a:p>
        </p:txBody>
      </p:sp>
    </p:spTree>
  </p:cSld>
  <p:clrMapOvr>
    <a:masterClrMapping/>
  </p:clrMapOvr>
  <p:transition>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par>
                          <p:cTn id="8" fill="hold">
                            <p:stCondLst>
                              <p:cond delay="500"/>
                            </p:stCondLst>
                            <p:childTnLst>
                              <p:par>
                                <p:cTn id="9" presetID="10" presetClass="entr" presetSubtype="0" fill="hold" nodeType="afterEffect">
                                  <p:stCondLst>
                                    <p:cond delay="50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500"/>
                                        <p:tgtEl>
                                          <p:spTgt spid="3">
                                            <p:txEl>
                                              <p:pRg st="1" end="1"/>
                                            </p:txEl>
                                          </p:spTgt>
                                        </p:tgtEl>
                                      </p:cBhvr>
                                    </p:animEffect>
                                  </p:childTnLst>
                                </p:cTn>
                              </p:par>
                            </p:childTnLst>
                          </p:cTn>
                        </p:par>
                        <p:par>
                          <p:cTn id="12" fill="hold">
                            <p:stCondLst>
                              <p:cond delay="1500"/>
                            </p:stCondLst>
                            <p:childTnLst>
                              <p:par>
                                <p:cTn id="13" presetID="10" presetClass="entr" presetSubtype="0" fill="hold" nodeType="afterEffect">
                                  <p:stCondLst>
                                    <p:cond delay="50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childTnLst>
                          </p:cTn>
                        </p:par>
                        <p:par>
                          <p:cTn id="16" fill="hold">
                            <p:stCondLst>
                              <p:cond delay="2500"/>
                            </p:stCondLst>
                            <p:childTnLst>
                              <p:par>
                                <p:cTn id="17" presetID="10" presetClass="entr" presetSubtype="0" fill="hold" nodeType="afterEffect">
                                  <p:stCondLst>
                                    <p:cond delay="50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animEffect transition="in" filter="fade">
                                      <p:cBhvr>
                                        <p:cTn id="24"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81194"/>
            <a:ext cx="7914290" cy="1225984"/>
          </a:xfrm>
        </p:spPr>
        <p:txBody>
          <a:bodyPr>
            <a:normAutofit/>
          </a:bodyPr>
          <a:lstStyle/>
          <a:p>
            <a:r>
              <a:rPr lang="en-US" dirty="0" smtClean="0"/>
              <a:t>Whoops!</a:t>
            </a:r>
            <a:br>
              <a:rPr lang="en-US" dirty="0" smtClean="0"/>
            </a:br>
            <a:r>
              <a:rPr lang="en-US" sz="3200" dirty="0" smtClean="0">
                <a:solidFill>
                  <a:schemeClr val="accent5">
                    <a:lumMod val="75000"/>
                  </a:schemeClr>
                </a:solidFill>
              </a:rPr>
              <a:t>What does the repair or replacement cost?</a:t>
            </a:r>
            <a:endParaRPr lang="en-US" sz="4400" dirty="0">
              <a:solidFill>
                <a:schemeClr val="accent5">
                  <a:lumMod val="75000"/>
                </a:schemeClr>
              </a:solidFill>
            </a:endParaRPr>
          </a:p>
        </p:txBody>
      </p:sp>
      <p:sp>
        <p:nvSpPr>
          <p:cNvPr id="3" name="Content Placeholder 2"/>
          <p:cNvSpPr>
            <a:spLocks noGrp="1"/>
          </p:cNvSpPr>
          <p:nvPr>
            <p:ph sz="half" idx="1"/>
          </p:nvPr>
        </p:nvSpPr>
        <p:spPr/>
        <p:txBody>
          <a:bodyPr>
            <a:normAutofit fontScale="85000" lnSpcReduction="10000"/>
          </a:bodyPr>
          <a:lstStyle/>
          <a:p>
            <a:pPr marL="393700" lvl="0" indent="-393700">
              <a:lnSpc>
                <a:spcPct val="170000"/>
              </a:lnSpc>
              <a:spcBef>
                <a:spcPts val="1200"/>
              </a:spcBef>
              <a:buSzPct val="100000"/>
              <a:buFont typeface="+mj-lt"/>
              <a:buAutoNum type="arabicPeriod"/>
            </a:pPr>
            <a:r>
              <a:rPr lang="en-US" sz="3100" dirty="0" smtClean="0"/>
              <a:t>Break flat screen TV</a:t>
            </a:r>
          </a:p>
          <a:p>
            <a:pPr marL="393700" lvl="0" indent="-393700">
              <a:lnSpc>
                <a:spcPct val="170000"/>
              </a:lnSpc>
              <a:spcBef>
                <a:spcPts val="1200"/>
              </a:spcBef>
              <a:buSzPct val="100000"/>
              <a:buFont typeface="+mj-lt"/>
              <a:buAutoNum type="arabicPeriod"/>
            </a:pPr>
            <a:r>
              <a:rPr lang="en-US" sz="3100" dirty="0" smtClean="0"/>
              <a:t>Break laptop (hardware)</a:t>
            </a:r>
          </a:p>
          <a:p>
            <a:pPr marL="393700" lvl="0" indent="-393700">
              <a:lnSpc>
                <a:spcPct val="120000"/>
              </a:lnSpc>
              <a:spcBef>
                <a:spcPts val="1200"/>
              </a:spcBef>
              <a:buSzPct val="100000"/>
              <a:buFont typeface="+mj-lt"/>
              <a:buAutoNum type="arabicPeriod"/>
            </a:pPr>
            <a:r>
              <a:rPr lang="en-US" sz="3100" dirty="0" smtClean="0"/>
              <a:t>Download virus on computer</a:t>
            </a:r>
          </a:p>
          <a:p>
            <a:pPr marL="393700" lvl="0" indent="-393700">
              <a:lnSpc>
                <a:spcPct val="170000"/>
              </a:lnSpc>
              <a:spcBef>
                <a:spcPts val="1200"/>
              </a:spcBef>
              <a:buSzPct val="100000"/>
              <a:buFont typeface="+mj-lt"/>
              <a:buAutoNum type="arabicPeriod"/>
            </a:pPr>
            <a:r>
              <a:rPr lang="en-US" sz="3100" dirty="0" smtClean="0"/>
              <a:t>Fender bender</a:t>
            </a:r>
          </a:p>
          <a:p>
            <a:pPr marL="393700" indent="-393700">
              <a:lnSpc>
                <a:spcPct val="170000"/>
              </a:lnSpc>
              <a:spcBef>
                <a:spcPts val="1200"/>
              </a:spcBef>
              <a:buSzPct val="100000"/>
              <a:buFont typeface="+mj-lt"/>
              <a:buAutoNum type="arabicPeriod"/>
            </a:pPr>
            <a:r>
              <a:rPr lang="en-US" sz="3100" dirty="0" smtClean="0"/>
              <a:t>Flat tire</a:t>
            </a:r>
          </a:p>
          <a:p>
            <a:pPr indent="-227013">
              <a:spcBef>
                <a:spcPts val="2400"/>
              </a:spcBef>
            </a:pPr>
            <a:endParaRPr lang="en-US" sz="2800" dirty="0" smtClean="0"/>
          </a:p>
          <a:p>
            <a:pPr indent="-227013">
              <a:spcBef>
                <a:spcPts val="2400"/>
              </a:spcBef>
            </a:pPr>
            <a:endParaRPr lang="en-US" sz="2800" dirty="0" smtClean="0"/>
          </a:p>
          <a:p>
            <a:pPr>
              <a:buNone/>
            </a:pPr>
            <a:endParaRPr lang="en-US" sz="2800" dirty="0"/>
          </a:p>
        </p:txBody>
      </p:sp>
      <p:sp>
        <p:nvSpPr>
          <p:cNvPr id="9" name="Content Placeholder 8"/>
          <p:cNvSpPr>
            <a:spLocks noGrp="1"/>
          </p:cNvSpPr>
          <p:nvPr>
            <p:ph sz="half" idx="2"/>
          </p:nvPr>
        </p:nvSpPr>
        <p:spPr/>
        <p:txBody>
          <a:bodyPr>
            <a:noAutofit/>
          </a:bodyPr>
          <a:lstStyle/>
          <a:p>
            <a:pPr marL="393700" indent="-393700">
              <a:lnSpc>
                <a:spcPct val="170000"/>
              </a:lnSpc>
              <a:spcBef>
                <a:spcPts val="1200"/>
              </a:spcBef>
              <a:buSzPct val="100000"/>
              <a:buFont typeface="+mj-lt"/>
              <a:buAutoNum type="arabicPeriod" startAt="6"/>
            </a:pPr>
            <a:r>
              <a:rPr lang="en-US" sz="2400" dirty="0" smtClean="0"/>
              <a:t>Fractured/broken bone</a:t>
            </a:r>
          </a:p>
          <a:p>
            <a:pPr marL="393700" indent="-393700">
              <a:lnSpc>
                <a:spcPct val="170000"/>
              </a:lnSpc>
              <a:spcBef>
                <a:spcPts val="1200"/>
              </a:spcBef>
              <a:buSzPct val="100000"/>
              <a:buFont typeface="+mj-lt"/>
              <a:buAutoNum type="arabicPeriod" startAt="6"/>
            </a:pPr>
            <a:r>
              <a:rPr lang="en-US" sz="2400" dirty="0" smtClean="0"/>
              <a:t>Lost cell phone</a:t>
            </a:r>
          </a:p>
          <a:p>
            <a:pPr marL="393700" indent="-393700">
              <a:lnSpc>
                <a:spcPct val="170000"/>
              </a:lnSpc>
              <a:spcBef>
                <a:spcPts val="1200"/>
              </a:spcBef>
              <a:buSzPct val="100000"/>
              <a:buFont typeface="+mj-lt"/>
              <a:buAutoNum type="arabicPeriod" startAt="6"/>
            </a:pPr>
            <a:r>
              <a:rPr lang="en-US" sz="2400" dirty="0" smtClean="0"/>
              <a:t>Lost iPod</a:t>
            </a:r>
          </a:p>
          <a:p>
            <a:pPr marL="393700" indent="-393700">
              <a:spcBef>
                <a:spcPts val="1200"/>
              </a:spcBef>
              <a:buSzPct val="100000"/>
              <a:buFont typeface="+mj-lt"/>
              <a:buAutoNum type="arabicPeriod" startAt="6"/>
            </a:pPr>
            <a:r>
              <a:rPr lang="en-US" sz="2400" dirty="0" smtClean="0"/>
              <a:t>Run out of gas</a:t>
            </a:r>
            <a:br>
              <a:rPr lang="en-US" sz="2400" dirty="0" smtClean="0"/>
            </a:br>
            <a:r>
              <a:rPr lang="en-US" sz="2000" dirty="0" smtClean="0"/>
              <a:t>(Unable to walk to a gas</a:t>
            </a:r>
            <a:br>
              <a:rPr lang="en-US" sz="2000" dirty="0" smtClean="0"/>
            </a:br>
            <a:r>
              <a:rPr lang="en-US" sz="2000" dirty="0" smtClean="0"/>
              <a:t>station. Need to have auto service company bring gas.)</a:t>
            </a:r>
            <a:endParaRPr lang="en-US" sz="2200" dirty="0" smtClean="0"/>
          </a:p>
        </p:txBody>
      </p:sp>
      <p:sp>
        <p:nvSpPr>
          <p:cNvPr id="4" name="Date Placeholder 3"/>
          <p:cNvSpPr>
            <a:spLocks noGrp="1"/>
          </p:cNvSpPr>
          <p:nvPr>
            <p:ph type="dt" sz="half" idx="10"/>
          </p:nvPr>
        </p:nvSpPr>
        <p:spPr/>
        <p:txBody>
          <a:bodyPr/>
          <a:lstStyle/>
          <a:p>
            <a:r>
              <a:rPr lang="en-US" smtClean="0"/>
              <a:t>www.hsfpp.org</a:t>
            </a:r>
            <a:endParaRPr lang="en-US" dirty="0"/>
          </a:p>
        </p:txBody>
      </p:sp>
      <p:sp>
        <p:nvSpPr>
          <p:cNvPr id="6" name="Footer Placeholder 5"/>
          <p:cNvSpPr>
            <a:spLocks noGrp="1"/>
          </p:cNvSpPr>
          <p:nvPr>
            <p:ph type="ftr" sz="quarter" idx="11"/>
          </p:nvPr>
        </p:nvSpPr>
        <p:spPr/>
        <p:txBody>
          <a:bodyPr/>
          <a:lstStyle/>
          <a:p>
            <a:r>
              <a:rPr lang="en-US" smtClean="0"/>
              <a:t>(c) 2012 National Endowment for Financial Education | Lesson 1-4 Spending Plan</a:t>
            </a:r>
            <a:endParaRPr lang="en-US" dirty="0"/>
          </a:p>
        </p:txBody>
      </p:sp>
      <p:sp>
        <p:nvSpPr>
          <p:cNvPr id="5" name="Slide Number Placeholder 4"/>
          <p:cNvSpPr>
            <a:spLocks noGrp="1"/>
          </p:cNvSpPr>
          <p:nvPr>
            <p:ph type="sldNum" sz="quarter" idx="12"/>
          </p:nvPr>
        </p:nvSpPr>
        <p:spPr/>
        <p:txBody>
          <a:bodyPr/>
          <a:lstStyle/>
          <a:p>
            <a:fld id="{A7697655-4357-4FED-AC2A-64EB8360E79F}" type="slidenum">
              <a:rPr lang="en-US" smtClean="0"/>
              <a:pPr/>
              <a:t>4</a:t>
            </a:fld>
            <a:endParaRPr lang="en-US" dirty="0"/>
          </a:p>
        </p:txBody>
      </p:sp>
    </p:spTree>
  </p:cSld>
  <p:clrMapOvr>
    <a:masterClrMapping/>
  </p:clrMapOvr>
  <p:transition>
    <p:pull dir="l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481194"/>
            <a:ext cx="8339960" cy="966606"/>
          </a:xfrm>
        </p:spPr>
        <p:txBody>
          <a:bodyPr/>
          <a:lstStyle/>
          <a:p>
            <a:r>
              <a:rPr lang="en-US" dirty="0" smtClean="0"/>
              <a:t>Spending Plan—Road Map for Success</a:t>
            </a:r>
            <a:endParaRPr lang="en-US" dirty="0"/>
          </a:p>
        </p:txBody>
      </p:sp>
      <p:sp>
        <p:nvSpPr>
          <p:cNvPr id="3" name="Content Placeholder 2"/>
          <p:cNvSpPr>
            <a:spLocks noGrp="1"/>
          </p:cNvSpPr>
          <p:nvPr>
            <p:ph idx="1"/>
          </p:nvPr>
        </p:nvSpPr>
        <p:spPr>
          <a:xfrm>
            <a:off x="457201" y="1781503"/>
            <a:ext cx="1828800" cy="3531476"/>
          </a:xfrm>
          <a:solidFill>
            <a:srgbClr val="E0DFDA"/>
          </a:solidFill>
          <a:ln w="12700">
            <a:solidFill>
              <a:schemeClr val="bg2">
                <a:lumMod val="25000"/>
              </a:schemeClr>
            </a:solidFill>
          </a:ln>
        </p:spPr>
        <p:txBody>
          <a:bodyPr>
            <a:normAutofit lnSpcReduction="10000"/>
          </a:bodyPr>
          <a:lstStyle/>
          <a:p>
            <a:pPr marL="0" indent="0" algn="ctr">
              <a:lnSpc>
                <a:spcPct val="150000"/>
              </a:lnSpc>
              <a:spcBef>
                <a:spcPts val="1800"/>
              </a:spcBef>
              <a:buNone/>
            </a:pPr>
            <a:r>
              <a:rPr lang="en-US" sz="2400" i="1" dirty="0" smtClean="0">
                <a:solidFill>
                  <a:schemeClr val="accent5">
                    <a:lumMod val="75000"/>
                  </a:schemeClr>
                </a:solidFill>
                <a:latin typeface="Franklin Gothic Medium" pitchFamily="34" charset="0"/>
              </a:rPr>
              <a:t>By failing</a:t>
            </a:r>
            <a:br>
              <a:rPr lang="en-US" sz="2400" i="1" dirty="0" smtClean="0">
                <a:solidFill>
                  <a:schemeClr val="accent5">
                    <a:lumMod val="75000"/>
                  </a:schemeClr>
                </a:solidFill>
                <a:latin typeface="Franklin Gothic Medium" pitchFamily="34" charset="0"/>
              </a:rPr>
            </a:br>
            <a:r>
              <a:rPr lang="en-US" sz="2400" i="1" dirty="0" smtClean="0">
                <a:solidFill>
                  <a:schemeClr val="accent5">
                    <a:lumMod val="75000"/>
                  </a:schemeClr>
                </a:solidFill>
                <a:latin typeface="Franklin Gothic Medium" pitchFamily="34" charset="0"/>
              </a:rPr>
              <a:t>to prepare,</a:t>
            </a:r>
            <a:br>
              <a:rPr lang="en-US" sz="2400" i="1" dirty="0" smtClean="0">
                <a:solidFill>
                  <a:schemeClr val="accent5">
                    <a:lumMod val="75000"/>
                  </a:schemeClr>
                </a:solidFill>
                <a:latin typeface="Franklin Gothic Medium" pitchFamily="34" charset="0"/>
              </a:rPr>
            </a:br>
            <a:r>
              <a:rPr lang="en-US" sz="2400" i="1" dirty="0" smtClean="0">
                <a:solidFill>
                  <a:schemeClr val="accent5">
                    <a:lumMod val="75000"/>
                  </a:schemeClr>
                </a:solidFill>
                <a:latin typeface="Franklin Gothic Medium" pitchFamily="34" charset="0"/>
              </a:rPr>
              <a:t>you are preparing</a:t>
            </a:r>
            <a:br>
              <a:rPr lang="en-US" sz="2400" i="1" dirty="0" smtClean="0">
                <a:solidFill>
                  <a:schemeClr val="accent5">
                    <a:lumMod val="75000"/>
                  </a:schemeClr>
                </a:solidFill>
                <a:latin typeface="Franklin Gothic Medium" pitchFamily="34" charset="0"/>
              </a:rPr>
            </a:br>
            <a:r>
              <a:rPr lang="en-US" sz="2400" i="1" dirty="0" smtClean="0">
                <a:solidFill>
                  <a:schemeClr val="accent5">
                    <a:lumMod val="75000"/>
                  </a:schemeClr>
                </a:solidFill>
                <a:latin typeface="Franklin Gothic Medium" pitchFamily="34" charset="0"/>
              </a:rPr>
              <a:t>to fail.</a:t>
            </a:r>
          </a:p>
          <a:p>
            <a:pPr marL="0" indent="0" algn="ctr">
              <a:spcBef>
                <a:spcPts val="1200"/>
              </a:spcBef>
              <a:buNone/>
            </a:pPr>
            <a:r>
              <a:rPr lang="en-US" sz="2000" dirty="0" smtClean="0">
                <a:solidFill>
                  <a:schemeClr val="accent5">
                    <a:lumMod val="75000"/>
                  </a:schemeClr>
                </a:solidFill>
              </a:rPr>
              <a:t>Benjamin Franklin</a:t>
            </a:r>
          </a:p>
          <a:p>
            <a:pPr marL="0" indent="0" algn="ctr">
              <a:lnSpc>
                <a:spcPct val="150000"/>
              </a:lnSpc>
              <a:spcBef>
                <a:spcPts val="1200"/>
              </a:spcBef>
              <a:buNone/>
            </a:pPr>
            <a:endParaRPr lang="en-US" sz="2800" dirty="0"/>
          </a:p>
        </p:txBody>
      </p:sp>
      <p:sp>
        <p:nvSpPr>
          <p:cNvPr id="4" name="Date Placeholder 3"/>
          <p:cNvSpPr>
            <a:spLocks noGrp="1"/>
          </p:cNvSpPr>
          <p:nvPr>
            <p:ph type="dt" sz="half" idx="10"/>
          </p:nvPr>
        </p:nvSpPr>
        <p:spPr/>
        <p:txBody>
          <a:bodyPr/>
          <a:lstStyle/>
          <a:p>
            <a:r>
              <a:rPr lang="en-US" smtClean="0"/>
              <a:t>www.hsfpp.org</a:t>
            </a:r>
            <a:endParaRPr lang="en-US" dirty="0"/>
          </a:p>
        </p:txBody>
      </p:sp>
      <p:sp>
        <p:nvSpPr>
          <p:cNvPr id="6" name="Footer Placeholder 5"/>
          <p:cNvSpPr>
            <a:spLocks noGrp="1"/>
          </p:cNvSpPr>
          <p:nvPr>
            <p:ph type="ftr" sz="quarter" idx="11"/>
          </p:nvPr>
        </p:nvSpPr>
        <p:spPr/>
        <p:txBody>
          <a:bodyPr/>
          <a:lstStyle/>
          <a:p>
            <a:r>
              <a:rPr lang="en-US" smtClean="0"/>
              <a:t>(c) 2012 National Endowment for Financial Education | Lesson 1-4 Spending Plan</a:t>
            </a:r>
            <a:endParaRPr lang="en-US" dirty="0"/>
          </a:p>
        </p:txBody>
      </p:sp>
      <p:sp>
        <p:nvSpPr>
          <p:cNvPr id="5" name="Slide Number Placeholder 4"/>
          <p:cNvSpPr>
            <a:spLocks noGrp="1"/>
          </p:cNvSpPr>
          <p:nvPr>
            <p:ph type="sldNum" sz="quarter" idx="12"/>
          </p:nvPr>
        </p:nvSpPr>
        <p:spPr/>
        <p:txBody>
          <a:bodyPr/>
          <a:lstStyle/>
          <a:p>
            <a:fld id="{A7697655-4357-4FED-AC2A-64EB8360E79F}" type="slidenum">
              <a:rPr lang="en-US" smtClean="0"/>
              <a:pPr/>
              <a:t>5</a:t>
            </a:fld>
            <a:endParaRPr lang="en-US" dirty="0"/>
          </a:p>
        </p:txBody>
      </p:sp>
      <p:sp>
        <p:nvSpPr>
          <p:cNvPr id="7" name="Content Placeholder 2"/>
          <p:cNvSpPr txBox="1">
            <a:spLocks/>
          </p:cNvSpPr>
          <p:nvPr/>
        </p:nvSpPr>
        <p:spPr>
          <a:xfrm>
            <a:off x="2758965" y="1781503"/>
            <a:ext cx="6038193" cy="4051738"/>
          </a:xfrm>
          <a:prstGeom prst="rect">
            <a:avLst/>
          </a:prstGeom>
        </p:spPr>
        <p:txBody>
          <a:bodyPr vert="horz" lIns="91440" tIns="45720" rIns="91440" bIns="45720" rtlCol="0">
            <a:normAutofit fontScale="92500"/>
          </a:bodyPr>
          <a:lstStyle/>
          <a:p>
            <a:pPr marL="0" marR="0" lvl="0" indent="0" defTabSz="457200" rtl="0" eaLnBrk="1" fontAlgn="auto" latinLnBrk="0" hangingPunct="1">
              <a:lnSpc>
                <a:spcPct val="150000"/>
              </a:lnSpc>
              <a:spcBef>
                <a:spcPts val="1200"/>
              </a:spcBef>
              <a:spcAft>
                <a:spcPts val="0"/>
              </a:spcAft>
              <a:buClr>
                <a:srgbClr val="E40000"/>
              </a:buClr>
              <a:buSzTx/>
              <a:buFont typeface="Arial"/>
              <a:buNone/>
              <a:tabLst/>
              <a:defRPr/>
            </a:pPr>
            <a:r>
              <a:rPr kumimoji="0" lang="en-US" sz="2400" b="0" i="0" u="none" strike="noStrike" kern="1200" cap="none" spc="0" normalizeH="0" baseline="0" noProof="0" dirty="0" smtClean="0">
                <a:ln>
                  <a:noFill/>
                </a:ln>
                <a:solidFill>
                  <a:schemeClr val="bg2">
                    <a:lumMod val="25000"/>
                  </a:schemeClr>
                </a:solidFill>
                <a:effectLst/>
                <a:uLnTx/>
                <a:uFillTx/>
                <a:latin typeface="Franklin Gothic Book"/>
                <a:ea typeface="+mn-ea"/>
                <a:cs typeface="Franklin Gothic Book"/>
              </a:rPr>
              <a:t>Establish priorities; plan in advance to:</a:t>
            </a:r>
          </a:p>
          <a:p>
            <a:pPr marL="346075" marR="0" lvl="0" indent="-346075" defTabSz="457200" rtl="0" eaLnBrk="1" fontAlgn="auto" latinLnBrk="0" hangingPunct="1">
              <a:lnSpc>
                <a:spcPct val="150000"/>
              </a:lnSpc>
              <a:spcBef>
                <a:spcPts val="1200"/>
              </a:spcBef>
              <a:spcAft>
                <a:spcPts val="0"/>
              </a:spcAft>
              <a:buClr>
                <a:srgbClr val="E40000"/>
              </a:buClr>
              <a:buSzPct val="120000"/>
              <a:buFont typeface="Arial" pitchFamily="34" charset="0"/>
              <a:buChar char="•"/>
              <a:tabLst/>
              <a:defRPr/>
            </a:pPr>
            <a:r>
              <a:rPr kumimoji="0" lang="en-US" sz="2400" b="0" i="0" u="none" strike="noStrike" kern="1200" cap="none" spc="0" normalizeH="0" baseline="0" noProof="0" dirty="0" smtClean="0">
                <a:ln>
                  <a:noFill/>
                </a:ln>
                <a:solidFill>
                  <a:schemeClr val="bg2">
                    <a:lumMod val="25000"/>
                  </a:schemeClr>
                </a:solidFill>
                <a:effectLst/>
                <a:uLnTx/>
                <a:uFillTx/>
                <a:latin typeface="Franklin Gothic Book"/>
                <a:ea typeface="+mn-ea"/>
                <a:cs typeface="Franklin Gothic Book"/>
              </a:rPr>
              <a:t>Make progress to achieve goals</a:t>
            </a:r>
          </a:p>
          <a:p>
            <a:pPr marL="346075" marR="0" lvl="0" indent="-346075" defTabSz="457200" rtl="0" eaLnBrk="1" fontAlgn="auto" latinLnBrk="0" hangingPunct="1">
              <a:spcBef>
                <a:spcPts val="1200"/>
              </a:spcBef>
              <a:spcAft>
                <a:spcPts val="0"/>
              </a:spcAft>
              <a:buClr>
                <a:srgbClr val="E40000"/>
              </a:buClr>
              <a:buSzPct val="120000"/>
              <a:buFont typeface="Arial" pitchFamily="34" charset="0"/>
              <a:buChar char="•"/>
              <a:tabLst/>
              <a:defRPr/>
            </a:pPr>
            <a:r>
              <a:rPr kumimoji="0" lang="en-US" sz="2400" b="0" i="0" u="none" strike="noStrike" kern="1200" cap="none" spc="0" normalizeH="0" baseline="0" noProof="0" dirty="0" smtClean="0">
                <a:ln>
                  <a:noFill/>
                </a:ln>
                <a:solidFill>
                  <a:schemeClr val="bg2">
                    <a:lumMod val="25000"/>
                  </a:schemeClr>
                </a:solidFill>
                <a:effectLst/>
                <a:uLnTx/>
                <a:uFillTx/>
                <a:latin typeface="Franklin Gothic Book"/>
                <a:ea typeface="+mn-ea"/>
                <a:cs typeface="Franklin Gothic Book"/>
              </a:rPr>
              <a:t>Avoid “traps” and buyer’s remorse</a:t>
            </a:r>
          </a:p>
          <a:p>
            <a:pPr marL="346075" marR="0" lvl="0" indent="-346075" defTabSz="457200" rtl="0" eaLnBrk="1" fontAlgn="auto" latinLnBrk="0" hangingPunct="1">
              <a:lnSpc>
                <a:spcPct val="150000"/>
              </a:lnSpc>
              <a:spcBef>
                <a:spcPts val="1200"/>
              </a:spcBef>
              <a:spcAft>
                <a:spcPts val="0"/>
              </a:spcAft>
              <a:buClr>
                <a:srgbClr val="E40000"/>
              </a:buClr>
              <a:buSzPct val="120000"/>
              <a:buFont typeface="Arial" pitchFamily="34" charset="0"/>
              <a:buChar char="•"/>
              <a:tabLst/>
              <a:defRPr/>
            </a:pPr>
            <a:r>
              <a:rPr kumimoji="0" lang="en-US" sz="2400" b="0" i="0" u="none" strike="noStrike" kern="1200" cap="none" spc="0" normalizeH="0" baseline="0" noProof="0" dirty="0" smtClean="0">
                <a:ln>
                  <a:noFill/>
                </a:ln>
                <a:solidFill>
                  <a:schemeClr val="bg2">
                    <a:lumMod val="25000"/>
                  </a:schemeClr>
                </a:solidFill>
                <a:effectLst/>
                <a:uLnTx/>
                <a:uFillTx/>
                <a:latin typeface="Franklin Gothic Book"/>
                <a:ea typeface="+mn-ea"/>
                <a:cs typeface="Franklin Gothic Book"/>
              </a:rPr>
              <a:t>Deal with unexpected costly events</a:t>
            </a:r>
          </a:p>
          <a:p>
            <a:pPr marL="346075" marR="0" lvl="0" indent="-346075" defTabSz="457200" rtl="0" eaLnBrk="1" fontAlgn="auto" latinLnBrk="0" hangingPunct="1">
              <a:lnSpc>
                <a:spcPct val="150000"/>
              </a:lnSpc>
              <a:spcBef>
                <a:spcPts val="1200"/>
              </a:spcBef>
              <a:spcAft>
                <a:spcPts val="0"/>
              </a:spcAft>
              <a:buClr>
                <a:srgbClr val="E40000"/>
              </a:buClr>
              <a:buSzPct val="120000"/>
              <a:buFont typeface="Arial" pitchFamily="34" charset="0"/>
              <a:buChar char="•"/>
              <a:tabLst/>
              <a:defRPr/>
            </a:pPr>
            <a:r>
              <a:rPr lang="en-US" sz="2400" dirty="0" smtClean="0">
                <a:solidFill>
                  <a:schemeClr val="bg2">
                    <a:lumMod val="25000"/>
                  </a:schemeClr>
                </a:solidFill>
                <a:latin typeface="Franklin Gothic Book"/>
                <a:cs typeface="Franklin Gothic Book"/>
              </a:rPr>
              <a:t>Have money on hand when you need it</a:t>
            </a:r>
          </a:p>
          <a:p>
            <a:pPr marL="346075" marR="0" lvl="0" indent="-346075" defTabSz="457200" rtl="0" eaLnBrk="1" fontAlgn="auto" latinLnBrk="0" hangingPunct="1">
              <a:lnSpc>
                <a:spcPct val="150000"/>
              </a:lnSpc>
              <a:spcBef>
                <a:spcPts val="1200"/>
              </a:spcBef>
              <a:spcAft>
                <a:spcPts val="0"/>
              </a:spcAft>
              <a:buClr>
                <a:srgbClr val="E40000"/>
              </a:buClr>
              <a:buSzPct val="120000"/>
              <a:buFont typeface="Arial" pitchFamily="34" charset="0"/>
              <a:buChar char="•"/>
              <a:tabLst/>
              <a:defRPr/>
            </a:pPr>
            <a:r>
              <a:rPr kumimoji="0" lang="en-US" sz="2400" b="0" i="0" u="none" strike="noStrike" kern="1200" cap="none" spc="0" normalizeH="0" baseline="0" noProof="0" dirty="0" smtClean="0">
                <a:ln>
                  <a:noFill/>
                </a:ln>
                <a:solidFill>
                  <a:schemeClr val="bg2">
                    <a:lumMod val="25000"/>
                  </a:schemeClr>
                </a:solidFill>
                <a:effectLst/>
                <a:uLnTx/>
                <a:uFillTx/>
                <a:latin typeface="Franklin Gothic Book"/>
                <a:ea typeface="+mn-ea"/>
                <a:cs typeface="Franklin Gothic Book"/>
              </a:rPr>
              <a:t>Put you in control</a:t>
            </a:r>
            <a:r>
              <a:rPr kumimoji="0" lang="en-US" sz="2400" b="0" i="0" u="none" strike="noStrike" kern="1200" cap="none" spc="0" normalizeH="0" noProof="0" dirty="0" smtClean="0">
                <a:ln>
                  <a:noFill/>
                </a:ln>
                <a:solidFill>
                  <a:schemeClr val="bg2">
                    <a:lumMod val="25000"/>
                  </a:schemeClr>
                </a:solidFill>
                <a:effectLst/>
                <a:uLnTx/>
                <a:uFillTx/>
                <a:latin typeface="Franklin Gothic Book"/>
                <a:ea typeface="+mn-ea"/>
                <a:cs typeface="Franklin Gothic Book"/>
              </a:rPr>
              <a:t> of how your money is used</a:t>
            </a:r>
            <a:endParaRPr kumimoji="0" lang="en-US" sz="2800" b="0" i="0" u="none" strike="noStrike" kern="1200" cap="none" spc="0" normalizeH="0" baseline="0" noProof="0" dirty="0" smtClean="0">
              <a:ln>
                <a:noFill/>
              </a:ln>
              <a:solidFill>
                <a:schemeClr val="bg2">
                  <a:lumMod val="25000"/>
                </a:schemeClr>
              </a:solidFill>
              <a:effectLst/>
              <a:uLnTx/>
              <a:uFillTx/>
              <a:latin typeface="Franklin Gothic Book"/>
              <a:ea typeface="+mn-ea"/>
              <a:cs typeface="Franklin Gothic Book"/>
            </a:endParaRPr>
          </a:p>
          <a:p>
            <a:pPr marL="0" marR="0" lvl="0" indent="0" algn="ctr" defTabSz="457200" rtl="0" eaLnBrk="1" fontAlgn="auto" latinLnBrk="0" hangingPunct="1">
              <a:lnSpc>
                <a:spcPct val="150000"/>
              </a:lnSpc>
              <a:spcBef>
                <a:spcPts val="1200"/>
              </a:spcBef>
              <a:spcAft>
                <a:spcPts val="0"/>
              </a:spcAft>
              <a:buClr>
                <a:srgbClr val="E40000"/>
              </a:buClr>
              <a:buSzTx/>
              <a:buFont typeface="Arial"/>
              <a:buNone/>
              <a:tabLst/>
              <a:defRPr/>
            </a:pPr>
            <a:endParaRPr kumimoji="0" lang="en-US" sz="2800" b="0" i="0" u="none" strike="noStrike" kern="1200" cap="none" spc="0" normalizeH="0" baseline="0" noProof="0" dirty="0">
              <a:ln>
                <a:noFill/>
              </a:ln>
              <a:solidFill>
                <a:schemeClr val="bg2">
                  <a:lumMod val="25000"/>
                </a:schemeClr>
              </a:solidFill>
              <a:effectLst/>
              <a:uLnTx/>
              <a:uFillTx/>
              <a:latin typeface="Franklin Gothic Book"/>
              <a:ea typeface="+mn-ea"/>
              <a:cs typeface="Franklin Gothic Book"/>
            </a:endParaRPr>
          </a:p>
        </p:txBody>
      </p:sp>
    </p:spTree>
  </p:cSld>
  <p:clrMapOvr>
    <a:masterClrMapping/>
  </p:clrMapOvr>
  <p:transition>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50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slide(fromBottom)">
                                      <p:cBhvr>
                                        <p:cTn id="7" dur="1000"/>
                                        <p:tgtEl>
                                          <p:spTgt spid="7">
                                            <p:txEl>
                                              <p:pRg st="0" end="0"/>
                                            </p:txEl>
                                          </p:spTgt>
                                        </p:tgtEl>
                                      </p:cBhvr>
                                    </p:animEffect>
                                  </p:childTnLst>
                                </p:cTn>
                              </p:par>
                            </p:childTnLst>
                          </p:cTn>
                        </p:par>
                        <p:par>
                          <p:cTn id="8" fill="hold">
                            <p:stCondLst>
                              <p:cond delay="1500"/>
                            </p:stCondLst>
                            <p:childTnLst>
                              <p:par>
                                <p:cTn id="9" presetID="12" presetClass="entr" presetSubtype="4" fill="hold" grpId="0" nodeType="afterEffect">
                                  <p:stCondLst>
                                    <p:cond delay="500"/>
                                  </p:stCondLst>
                                  <p:childTnLst>
                                    <p:set>
                                      <p:cBhvr>
                                        <p:cTn id="10" dur="1" fill="hold">
                                          <p:stCondLst>
                                            <p:cond delay="0"/>
                                          </p:stCondLst>
                                        </p:cTn>
                                        <p:tgtEl>
                                          <p:spTgt spid="7">
                                            <p:txEl>
                                              <p:pRg st="1" end="1"/>
                                            </p:txEl>
                                          </p:spTgt>
                                        </p:tgtEl>
                                        <p:attrNameLst>
                                          <p:attrName>style.visibility</p:attrName>
                                        </p:attrNameLst>
                                      </p:cBhvr>
                                      <p:to>
                                        <p:strVal val="visible"/>
                                      </p:to>
                                    </p:set>
                                    <p:animEffect transition="in" filter="slide(fromBottom)">
                                      <p:cBhvr>
                                        <p:cTn id="11" dur="1000"/>
                                        <p:tgtEl>
                                          <p:spTgt spid="7">
                                            <p:txEl>
                                              <p:pRg st="1" end="1"/>
                                            </p:txEl>
                                          </p:spTgt>
                                        </p:tgtEl>
                                      </p:cBhvr>
                                    </p:animEffect>
                                  </p:childTnLst>
                                </p:cTn>
                              </p:par>
                            </p:childTnLst>
                          </p:cTn>
                        </p:par>
                        <p:par>
                          <p:cTn id="12" fill="hold">
                            <p:stCondLst>
                              <p:cond delay="3000"/>
                            </p:stCondLst>
                            <p:childTnLst>
                              <p:par>
                                <p:cTn id="13" presetID="12" presetClass="entr" presetSubtype="4" fill="hold" grpId="0" nodeType="afterEffect">
                                  <p:stCondLst>
                                    <p:cond delay="500"/>
                                  </p:stCondLst>
                                  <p:childTnLst>
                                    <p:set>
                                      <p:cBhvr>
                                        <p:cTn id="14" dur="1" fill="hold">
                                          <p:stCondLst>
                                            <p:cond delay="0"/>
                                          </p:stCondLst>
                                        </p:cTn>
                                        <p:tgtEl>
                                          <p:spTgt spid="7">
                                            <p:txEl>
                                              <p:pRg st="2" end="2"/>
                                            </p:txEl>
                                          </p:spTgt>
                                        </p:tgtEl>
                                        <p:attrNameLst>
                                          <p:attrName>style.visibility</p:attrName>
                                        </p:attrNameLst>
                                      </p:cBhvr>
                                      <p:to>
                                        <p:strVal val="visible"/>
                                      </p:to>
                                    </p:set>
                                    <p:animEffect transition="in" filter="slide(fromBottom)">
                                      <p:cBhvr>
                                        <p:cTn id="15" dur="1000"/>
                                        <p:tgtEl>
                                          <p:spTgt spid="7">
                                            <p:txEl>
                                              <p:pRg st="2" end="2"/>
                                            </p:txEl>
                                          </p:spTgt>
                                        </p:tgtEl>
                                      </p:cBhvr>
                                    </p:animEffect>
                                  </p:childTnLst>
                                </p:cTn>
                              </p:par>
                            </p:childTnLst>
                          </p:cTn>
                        </p:par>
                        <p:par>
                          <p:cTn id="16" fill="hold">
                            <p:stCondLst>
                              <p:cond delay="4500"/>
                            </p:stCondLst>
                            <p:childTnLst>
                              <p:par>
                                <p:cTn id="17" presetID="12" presetClass="entr" presetSubtype="4" fill="hold" grpId="0" nodeType="afterEffect">
                                  <p:stCondLst>
                                    <p:cond delay="500"/>
                                  </p:stCondLst>
                                  <p:childTnLst>
                                    <p:set>
                                      <p:cBhvr>
                                        <p:cTn id="18" dur="1" fill="hold">
                                          <p:stCondLst>
                                            <p:cond delay="0"/>
                                          </p:stCondLst>
                                        </p:cTn>
                                        <p:tgtEl>
                                          <p:spTgt spid="7">
                                            <p:txEl>
                                              <p:pRg st="3" end="3"/>
                                            </p:txEl>
                                          </p:spTgt>
                                        </p:tgtEl>
                                        <p:attrNameLst>
                                          <p:attrName>style.visibility</p:attrName>
                                        </p:attrNameLst>
                                      </p:cBhvr>
                                      <p:to>
                                        <p:strVal val="visible"/>
                                      </p:to>
                                    </p:set>
                                    <p:animEffect transition="in" filter="slide(fromBottom)">
                                      <p:cBhvr>
                                        <p:cTn id="19" dur="1000"/>
                                        <p:tgtEl>
                                          <p:spTgt spid="7">
                                            <p:txEl>
                                              <p:pRg st="3" end="3"/>
                                            </p:txEl>
                                          </p:spTgt>
                                        </p:tgtEl>
                                      </p:cBhvr>
                                    </p:animEffect>
                                  </p:childTnLst>
                                </p:cTn>
                              </p:par>
                            </p:childTnLst>
                          </p:cTn>
                        </p:par>
                        <p:par>
                          <p:cTn id="20" fill="hold">
                            <p:stCondLst>
                              <p:cond delay="6000"/>
                            </p:stCondLst>
                            <p:childTnLst>
                              <p:par>
                                <p:cTn id="21" presetID="12" presetClass="entr" presetSubtype="4" fill="hold" grpId="0" nodeType="afterEffect">
                                  <p:stCondLst>
                                    <p:cond delay="500"/>
                                  </p:stCondLst>
                                  <p:childTnLst>
                                    <p:set>
                                      <p:cBhvr>
                                        <p:cTn id="22" dur="1" fill="hold">
                                          <p:stCondLst>
                                            <p:cond delay="0"/>
                                          </p:stCondLst>
                                        </p:cTn>
                                        <p:tgtEl>
                                          <p:spTgt spid="7">
                                            <p:txEl>
                                              <p:pRg st="4" end="4"/>
                                            </p:txEl>
                                          </p:spTgt>
                                        </p:tgtEl>
                                        <p:attrNameLst>
                                          <p:attrName>style.visibility</p:attrName>
                                        </p:attrNameLst>
                                      </p:cBhvr>
                                      <p:to>
                                        <p:strVal val="visible"/>
                                      </p:to>
                                    </p:set>
                                    <p:animEffect transition="in" filter="slide(fromBottom)">
                                      <p:cBhvr>
                                        <p:cTn id="23" dur="1000"/>
                                        <p:tgtEl>
                                          <p:spTgt spid="7">
                                            <p:txEl>
                                              <p:pRg st="4" end="4"/>
                                            </p:txEl>
                                          </p:spTgt>
                                        </p:tgtEl>
                                      </p:cBhvr>
                                    </p:animEffect>
                                  </p:childTnLst>
                                </p:cTn>
                              </p:par>
                            </p:childTnLst>
                          </p:cTn>
                        </p:par>
                        <p:par>
                          <p:cTn id="24" fill="hold">
                            <p:stCondLst>
                              <p:cond delay="7500"/>
                            </p:stCondLst>
                            <p:childTnLst>
                              <p:par>
                                <p:cTn id="25" presetID="12" presetClass="entr" presetSubtype="4" fill="hold" grpId="0" nodeType="afterEffect">
                                  <p:stCondLst>
                                    <p:cond delay="0"/>
                                  </p:stCondLst>
                                  <p:childTnLst>
                                    <p:set>
                                      <p:cBhvr>
                                        <p:cTn id="26" dur="1" fill="hold">
                                          <p:stCondLst>
                                            <p:cond delay="0"/>
                                          </p:stCondLst>
                                        </p:cTn>
                                        <p:tgtEl>
                                          <p:spTgt spid="7">
                                            <p:txEl>
                                              <p:pRg st="5" end="5"/>
                                            </p:txEl>
                                          </p:spTgt>
                                        </p:tgtEl>
                                        <p:attrNameLst>
                                          <p:attrName>style.visibility</p:attrName>
                                        </p:attrNameLst>
                                      </p:cBhvr>
                                      <p:to>
                                        <p:strVal val="visible"/>
                                      </p:to>
                                    </p:set>
                                    <p:animEffect transition="in" filter="slide(fromBottom)">
                                      <p:cBhvr>
                                        <p:cTn id="27" dur="1000"/>
                                        <p:tgtEl>
                                          <p:spTgt spid="7">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81194"/>
            <a:ext cx="8229600" cy="716985"/>
          </a:xfrm>
        </p:spPr>
        <p:txBody>
          <a:bodyPr/>
          <a:lstStyle/>
          <a:p>
            <a:r>
              <a:rPr lang="en-US" sz="3600" dirty="0" smtClean="0"/>
              <a:t>Can Michael and Selena Cover Expenses?</a:t>
            </a:r>
            <a:endParaRPr lang="en-US" sz="3600" dirty="0"/>
          </a:p>
        </p:txBody>
      </p:sp>
      <p:sp>
        <p:nvSpPr>
          <p:cNvPr id="4" name="Date Placeholder 3"/>
          <p:cNvSpPr>
            <a:spLocks noGrp="1"/>
          </p:cNvSpPr>
          <p:nvPr>
            <p:ph type="dt" sz="half" idx="10"/>
          </p:nvPr>
        </p:nvSpPr>
        <p:spPr/>
        <p:txBody>
          <a:bodyPr/>
          <a:lstStyle/>
          <a:p>
            <a:r>
              <a:rPr lang="en-US" smtClean="0"/>
              <a:t>www.hsfpp.org</a:t>
            </a:r>
            <a:endParaRPr lang="en-US" dirty="0"/>
          </a:p>
        </p:txBody>
      </p:sp>
      <p:sp>
        <p:nvSpPr>
          <p:cNvPr id="6" name="Footer Placeholder 5"/>
          <p:cNvSpPr>
            <a:spLocks noGrp="1"/>
          </p:cNvSpPr>
          <p:nvPr>
            <p:ph type="ftr" sz="quarter" idx="11"/>
          </p:nvPr>
        </p:nvSpPr>
        <p:spPr/>
        <p:txBody>
          <a:bodyPr/>
          <a:lstStyle/>
          <a:p>
            <a:r>
              <a:rPr lang="en-US" smtClean="0"/>
              <a:t>(c) 2012 National Endowment for Financial Education | Lesson 1-4 Spending Plan</a:t>
            </a:r>
            <a:endParaRPr lang="en-US" dirty="0"/>
          </a:p>
        </p:txBody>
      </p:sp>
      <p:sp>
        <p:nvSpPr>
          <p:cNvPr id="5" name="Slide Number Placeholder 4"/>
          <p:cNvSpPr>
            <a:spLocks noGrp="1"/>
          </p:cNvSpPr>
          <p:nvPr>
            <p:ph type="sldNum" sz="quarter" idx="12"/>
          </p:nvPr>
        </p:nvSpPr>
        <p:spPr/>
        <p:txBody>
          <a:bodyPr/>
          <a:lstStyle/>
          <a:p>
            <a:fld id="{A7697655-4357-4FED-AC2A-64EB8360E79F}" type="slidenum">
              <a:rPr lang="en-US" smtClean="0"/>
              <a:pPr/>
              <a:t>6</a:t>
            </a:fld>
            <a:endParaRPr lang="en-US" dirty="0"/>
          </a:p>
        </p:txBody>
      </p:sp>
      <p:graphicFrame>
        <p:nvGraphicFramePr>
          <p:cNvPr id="9" name="Table 8"/>
          <p:cNvGraphicFramePr>
            <a:graphicFrameLocks noGrp="1"/>
          </p:cNvGraphicFramePr>
          <p:nvPr/>
        </p:nvGraphicFramePr>
        <p:xfrm>
          <a:off x="2170386" y="1198179"/>
          <a:ext cx="5050221" cy="4706880"/>
        </p:xfrm>
        <a:graphic>
          <a:graphicData uri="http://schemas.openxmlformats.org/drawingml/2006/table">
            <a:tbl>
              <a:tblPr firstRow="1" bandRow="1">
                <a:solidFill>
                  <a:schemeClr val="accent5">
                    <a:lumMod val="50000"/>
                  </a:schemeClr>
                </a:solidFill>
                <a:tableStyleId>{7DF18680-E054-41AD-8BC1-D1AEF772440D}</a:tableStyleId>
              </a:tblPr>
              <a:tblGrid>
                <a:gridCol w="2314912"/>
                <a:gridCol w="1392223"/>
                <a:gridCol w="1343086"/>
              </a:tblGrid>
              <a:tr h="392240">
                <a:tc>
                  <a:txBody>
                    <a:bodyPr/>
                    <a:lstStyle/>
                    <a:p>
                      <a:pPr algn="ctr"/>
                      <a:r>
                        <a:rPr lang="en-US" dirty="0" smtClean="0"/>
                        <a:t>Monthly Expenses</a:t>
                      </a:r>
                      <a:endParaRPr lang="en-US" dirty="0"/>
                    </a:p>
                  </a:txBody>
                  <a:tcPr/>
                </a:tc>
                <a:tc>
                  <a:txBody>
                    <a:bodyPr/>
                    <a:lstStyle/>
                    <a:p>
                      <a:pPr algn="ctr"/>
                      <a:r>
                        <a:rPr lang="en-US" dirty="0" smtClean="0"/>
                        <a:t>Michael</a:t>
                      </a:r>
                      <a:endParaRPr lang="en-US" dirty="0"/>
                    </a:p>
                  </a:txBody>
                  <a:tcPr/>
                </a:tc>
                <a:tc>
                  <a:txBody>
                    <a:bodyPr/>
                    <a:lstStyle/>
                    <a:p>
                      <a:pPr algn="ctr"/>
                      <a:r>
                        <a:rPr lang="en-US" dirty="0" smtClean="0"/>
                        <a:t>Selena</a:t>
                      </a:r>
                      <a:endParaRPr lang="en-US" dirty="0"/>
                    </a:p>
                  </a:txBody>
                  <a:tcPr/>
                </a:tc>
              </a:tr>
              <a:tr h="392240">
                <a:tc>
                  <a:txBody>
                    <a:bodyPr/>
                    <a:lstStyle/>
                    <a:p>
                      <a:r>
                        <a:rPr lang="en-US" dirty="0" smtClean="0"/>
                        <a:t>Cellphone</a:t>
                      </a:r>
                      <a:endParaRPr lang="en-US" dirty="0"/>
                    </a:p>
                  </a:txBody>
                  <a:tcPr/>
                </a:tc>
                <a:tc>
                  <a:txBody>
                    <a:bodyPr/>
                    <a:lstStyle/>
                    <a:p>
                      <a:pPr algn="r">
                        <a:tabLst/>
                      </a:pPr>
                      <a:r>
                        <a:rPr lang="en-US" dirty="0" smtClean="0"/>
                        <a:t>$45</a:t>
                      </a:r>
                      <a:endParaRPr lang="en-US" dirty="0"/>
                    </a:p>
                  </a:txBody>
                  <a:tcPr marR="365760"/>
                </a:tc>
                <a:tc>
                  <a:txBody>
                    <a:bodyPr/>
                    <a:lstStyle/>
                    <a:p>
                      <a:pPr algn="r"/>
                      <a:r>
                        <a:rPr lang="en-US" dirty="0" smtClean="0"/>
                        <a:t>$0</a:t>
                      </a:r>
                      <a:endParaRPr lang="en-US" dirty="0"/>
                    </a:p>
                  </a:txBody>
                  <a:tcPr marR="365760"/>
                </a:tc>
              </a:tr>
              <a:tr h="392240">
                <a:tc>
                  <a:txBody>
                    <a:bodyPr/>
                    <a:lstStyle/>
                    <a:p>
                      <a:r>
                        <a:rPr lang="en-US" dirty="0" smtClean="0"/>
                        <a:t>Car Insurance</a:t>
                      </a:r>
                      <a:endParaRPr lang="en-US" dirty="0"/>
                    </a:p>
                  </a:txBody>
                  <a:tcPr/>
                </a:tc>
                <a:tc>
                  <a:txBody>
                    <a:bodyPr/>
                    <a:lstStyle/>
                    <a:p>
                      <a:pPr algn="r"/>
                      <a:r>
                        <a:rPr lang="en-US" dirty="0" smtClean="0"/>
                        <a:t>$70</a:t>
                      </a:r>
                      <a:endParaRPr lang="en-US" dirty="0"/>
                    </a:p>
                  </a:txBody>
                  <a:tcPr marR="365760"/>
                </a:tc>
                <a:tc>
                  <a:txBody>
                    <a:bodyPr/>
                    <a:lstStyle/>
                    <a:p>
                      <a:pPr algn="r"/>
                      <a:r>
                        <a:rPr lang="en-US" dirty="0" smtClean="0"/>
                        <a:t>$0</a:t>
                      </a:r>
                      <a:endParaRPr lang="en-US" dirty="0"/>
                    </a:p>
                  </a:txBody>
                  <a:tcPr marR="365760"/>
                </a:tc>
              </a:tr>
              <a:tr h="392240">
                <a:tc>
                  <a:txBody>
                    <a:bodyPr/>
                    <a:lstStyle/>
                    <a:p>
                      <a:r>
                        <a:rPr lang="en-US" dirty="0" smtClean="0"/>
                        <a:t>Food</a:t>
                      </a:r>
                      <a:endParaRPr lang="en-US" dirty="0"/>
                    </a:p>
                  </a:txBody>
                  <a:tcPr/>
                </a:tc>
                <a:tc>
                  <a:txBody>
                    <a:bodyPr/>
                    <a:lstStyle/>
                    <a:p>
                      <a:pPr algn="r"/>
                      <a:r>
                        <a:rPr lang="en-US" dirty="0" smtClean="0"/>
                        <a:t>$120</a:t>
                      </a:r>
                      <a:endParaRPr lang="en-US" dirty="0"/>
                    </a:p>
                  </a:txBody>
                  <a:tcPr marR="365760"/>
                </a:tc>
                <a:tc>
                  <a:txBody>
                    <a:bodyPr/>
                    <a:lstStyle/>
                    <a:p>
                      <a:pPr algn="r"/>
                      <a:r>
                        <a:rPr lang="en-US" dirty="0" smtClean="0"/>
                        <a:t>$60</a:t>
                      </a:r>
                      <a:endParaRPr lang="en-US" dirty="0"/>
                    </a:p>
                  </a:txBody>
                  <a:tcPr marR="365760"/>
                </a:tc>
              </a:tr>
              <a:tr h="392240">
                <a:tc>
                  <a:txBody>
                    <a:bodyPr/>
                    <a:lstStyle/>
                    <a:p>
                      <a:r>
                        <a:rPr lang="en-US" dirty="0" smtClean="0"/>
                        <a:t>Gas</a:t>
                      </a:r>
                      <a:endParaRPr lang="en-US" dirty="0"/>
                    </a:p>
                  </a:txBody>
                  <a:tcPr/>
                </a:tc>
                <a:tc>
                  <a:txBody>
                    <a:bodyPr/>
                    <a:lstStyle/>
                    <a:p>
                      <a:pPr algn="r"/>
                      <a:r>
                        <a:rPr lang="en-US" dirty="0" smtClean="0"/>
                        <a:t>$40</a:t>
                      </a:r>
                      <a:endParaRPr lang="en-US" dirty="0"/>
                    </a:p>
                  </a:txBody>
                  <a:tcPr marR="365760"/>
                </a:tc>
                <a:tc>
                  <a:txBody>
                    <a:bodyPr/>
                    <a:lstStyle/>
                    <a:p>
                      <a:pPr algn="r"/>
                      <a:r>
                        <a:rPr lang="en-US" dirty="0" smtClean="0"/>
                        <a:t>$0</a:t>
                      </a:r>
                      <a:endParaRPr lang="en-US" dirty="0"/>
                    </a:p>
                  </a:txBody>
                  <a:tcPr marR="365760"/>
                </a:tc>
              </a:tr>
              <a:tr h="392240">
                <a:tc>
                  <a:txBody>
                    <a:bodyPr/>
                    <a:lstStyle/>
                    <a:p>
                      <a:r>
                        <a:rPr lang="en-US" dirty="0" smtClean="0"/>
                        <a:t>Clothes</a:t>
                      </a:r>
                      <a:endParaRPr lang="en-US" dirty="0"/>
                    </a:p>
                  </a:txBody>
                  <a:tcPr/>
                </a:tc>
                <a:tc>
                  <a:txBody>
                    <a:bodyPr/>
                    <a:lstStyle/>
                    <a:p>
                      <a:pPr algn="r"/>
                      <a:r>
                        <a:rPr lang="en-US" dirty="0" smtClean="0"/>
                        <a:t>$30</a:t>
                      </a:r>
                      <a:endParaRPr lang="en-US" dirty="0"/>
                    </a:p>
                  </a:txBody>
                  <a:tcPr marR="365760"/>
                </a:tc>
                <a:tc>
                  <a:txBody>
                    <a:bodyPr/>
                    <a:lstStyle/>
                    <a:p>
                      <a:pPr algn="r"/>
                      <a:r>
                        <a:rPr lang="en-US" dirty="0" smtClean="0"/>
                        <a:t>$60</a:t>
                      </a:r>
                      <a:endParaRPr lang="en-US" dirty="0"/>
                    </a:p>
                  </a:txBody>
                  <a:tcPr marR="365760"/>
                </a:tc>
              </a:tr>
              <a:tr h="392240">
                <a:tc>
                  <a:txBody>
                    <a:bodyPr/>
                    <a:lstStyle/>
                    <a:p>
                      <a:r>
                        <a:rPr lang="en-US" dirty="0" smtClean="0"/>
                        <a:t>Entertainment</a:t>
                      </a:r>
                      <a:endParaRPr lang="en-US" dirty="0"/>
                    </a:p>
                  </a:txBody>
                  <a:tcPr/>
                </a:tc>
                <a:tc>
                  <a:txBody>
                    <a:bodyPr/>
                    <a:lstStyle/>
                    <a:p>
                      <a:pPr algn="r"/>
                      <a:r>
                        <a:rPr lang="en-US" dirty="0" smtClean="0"/>
                        <a:t>$100</a:t>
                      </a:r>
                      <a:endParaRPr lang="en-US" dirty="0"/>
                    </a:p>
                  </a:txBody>
                  <a:tcPr marR="365760"/>
                </a:tc>
                <a:tc>
                  <a:txBody>
                    <a:bodyPr/>
                    <a:lstStyle/>
                    <a:p>
                      <a:pPr algn="r"/>
                      <a:r>
                        <a:rPr lang="en-US" dirty="0" smtClean="0"/>
                        <a:t>$40</a:t>
                      </a:r>
                      <a:endParaRPr lang="en-US" dirty="0"/>
                    </a:p>
                  </a:txBody>
                  <a:tcPr marR="365760"/>
                </a:tc>
              </a:tr>
              <a:tr h="392240">
                <a:tc>
                  <a:txBody>
                    <a:bodyPr/>
                    <a:lstStyle/>
                    <a:p>
                      <a:r>
                        <a:rPr lang="en-US" dirty="0" smtClean="0"/>
                        <a:t>Personal Care</a:t>
                      </a:r>
                      <a:endParaRPr lang="en-US" dirty="0"/>
                    </a:p>
                  </a:txBody>
                  <a:tcPr/>
                </a:tc>
                <a:tc>
                  <a:txBody>
                    <a:bodyPr/>
                    <a:lstStyle/>
                    <a:p>
                      <a:pPr algn="r"/>
                      <a:r>
                        <a:rPr lang="en-US" dirty="0" smtClean="0"/>
                        <a:t>$5</a:t>
                      </a:r>
                      <a:endParaRPr lang="en-US" dirty="0"/>
                    </a:p>
                  </a:txBody>
                  <a:tcPr marR="365760"/>
                </a:tc>
                <a:tc>
                  <a:txBody>
                    <a:bodyPr/>
                    <a:lstStyle/>
                    <a:p>
                      <a:pPr algn="r"/>
                      <a:r>
                        <a:rPr lang="en-US" dirty="0" smtClean="0"/>
                        <a:t>$10</a:t>
                      </a:r>
                      <a:endParaRPr lang="en-US" dirty="0"/>
                    </a:p>
                  </a:txBody>
                  <a:tcPr marR="365760"/>
                </a:tc>
              </a:tr>
              <a:tr h="392240">
                <a:tc>
                  <a:txBody>
                    <a:bodyPr/>
                    <a:lstStyle/>
                    <a:p>
                      <a:r>
                        <a:rPr lang="en-US" dirty="0" smtClean="0"/>
                        <a:t>Donations</a:t>
                      </a:r>
                      <a:endParaRPr lang="en-US" dirty="0"/>
                    </a:p>
                  </a:txBody>
                  <a:tcPr>
                    <a:lnB w="12700" cap="flat" cmpd="sng" algn="ctr">
                      <a:solidFill>
                        <a:schemeClr val="tx1"/>
                      </a:solidFill>
                      <a:prstDash val="solid"/>
                      <a:round/>
                      <a:headEnd type="none" w="med" len="med"/>
                      <a:tailEnd type="none" w="med" len="med"/>
                    </a:lnB>
                  </a:tcPr>
                </a:tc>
                <a:tc>
                  <a:txBody>
                    <a:bodyPr/>
                    <a:lstStyle/>
                    <a:p>
                      <a:pPr algn="r"/>
                      <a:r>
                        <a:rPr lang="en-US" dirty="0" smtClean="0"/>
                        <a:t>$0</a:t>
                      </a:r>
                      <a:endParaRPr lang="en-US" dirty="0"/>
                    </a:p>
                  </a:txBody>
                  <a:tcPr marR="365760">
                    <a:lnB w="12700" cap="flat" cmpd="sng" algn="ctr">
                      <a:solidFill>
                        <a:schemeClr val="tx1"/>
                      </a:solidFill>
                      <a:prstDash val="solid"/>
                      <a:round/>
                      <a:headEnd type="none" w="med" len="med"/>
                      <a:tailEnd type="none" w="med" len="med"/>
                    </a:lnB>
                  </a:tcPr>
                </a:tc>
                <a:tc>
                  <a:txBody>
                    <a:bodyPr/>
                    <a:lstStyle/>
                    <a:p>
                      <a:pPr algn="r"/>
                      <a:r>
                        <a:rPr lang="en-US" dirty="0" smtClean="0"/>
                        <a:t>$8</a:t>
                      </a:r>
                      <a:endParaRPr lang="en-US" dirty="0"/>
                    </a:p>
                  </a:txBody>
                  <a:tcPr marR="365760">
                    <a:lnB w="12700" cap="flat" cmpd="sng" algn="ctr">
                      <a:solidFill>
                        <a:schemeClr val="tx1"/>
                      </a:solidFill>
                      <a:prstDash val="solid"/>
                      <a:round/>
                      <a:headEnd type="none" w="med" len="med"/>
                      <a:tailEnd type="none" w="med" len="med"/>
                    </a:lnB>
                  </a:tcPr>
                </a:tc>
              </a:tr>
              <a:tr h="392240">
                <a:tc>
                  <a:txBody>
                    <a:bodyPr/>
                    <a:lstStyle/>
                    <a:p>
                      <a:r>
                        <a:rPr lang="en-US" dirty="0" smtClean="0"/>
                        <a:t>Total</a:t>
                      </a:r>
                      <a:r>
                        <a:rPr lang="en-US" baseline="0" dirty="0" smtClean="0"/>
                        <a:t> Expenses</a:t>
                      </a:r>
                      <a:endParaRPr lang="en-US" dirty="0"/>
                    </a:p>
                  </a:txBody>
                  <a:tcPr>
                    <a:lnT w="12700" cap="flat" cmpd="sng" algn="ctr">
                      <a:solidFill>
                        <a:schemeClr val="tx1"/>
                      </a:solidFill>
                      <a:prstDash val="solid"/>
                      <a:round/>
                      <a:headEnd type="none" w="med" len="med"/>
                      <a:tailEnd type="none" w="med" len="med"/>
                    </a:lnT>
                    <a:solidFill>
                      <a:schemeClr val="accent5">
                        <a:lumMod val="60000"/>
                        <a:lumOff val="40000"/>
                      </a:schemeClr>
                    </a:solidFill>
                  </a:tcPr>
                </a:tc>
                <a:tc>
                  <a:txBody>
                    <a:bodyPr/>
                    <a:lstStyle/>
                    <a:p>
                      <a:pPr algn="r"/>
                      <a:r>
                        <a:rPr lang="en-US" dirty="0" smtClean="0"/>
                        <a:t>$410</a:t>
                      </a:r>
                      <a:endParaRPr lang="en-US" dirty="0"/>
                    </a:p>
                  </a:txBody>
                  <a:tcPr marR="365760">
                    <a:lnT w="12700" cap="flat" cmpd="sng" algn="ctr">
                      <a:solidFill>
                        <a:schemeClr val="tx1"/>
                      </a:solidFill>
                      <a:prstDash val="solid"/>
                      <a:round/>
                      <a:headEnd type="none" w="med" len="med"/>
                      <a:tailEnd type="none" w="med" len="med"/>
                    </a:lnT>
                    <a:solidFill>
                      <a:schemeClr val="accent5">
                        <a:lumMod val="60000"/>
                        <a:lumOff val="40000"/>
                      </a:schemeClr>
                    </a:solidFill>
                  </a:tcPr>
                </a:tc>
                <a:tc>
                  <a:txBody>
                    <a:bodyPr/>
                    <a:lstStyle/>
                    <a:p>
                      <a:pPr algn="r"/>
                      <a:r>
                        <a:rPr lang="en-US" dirty="0" smtClean="0"/>
                        <a:t>$178</a:t>
                      </a:r>
                      <a:endParaRPr lang="en-US" dirty="0"/>
                    </a:p>
                  </a:txBody>
                  <a:tcPr marR="365760">
                    <a:lnT w="12700" cap="flat" cmpd="sng" algn="ctr">
                      <a:solidFill>
                        <a:schemeClr val="tx1"/>
                      </a:solidFill>
                      <a:prstDash val="solid"/>
                      <a:round/>
                      <a:headEnd type="none" w="med" len="med"/>
                      <a:tailEnd type="none" w="med" len="med"/>
                    </a:lnT>
                    <a:solidFill>
                      <a:schemeClr val="accent5">
                        <a:lumMod val="60000"/>
                        <a:lumOff val="40000"/>
                      </a:schemeClr>
                    </a:solidFill>
                  </a:tcPr>
                </a:tc>
              </a:tr>
              <a:tr h="392240">
                <a:tc>
                  <a:txBody>
                    <a:bodyPr/>
                    <a:lstStyle/>
                    <a:p>
                      <a:r>
                        <a:rPr lang="en-US" dirty="0" smtClean="0"/>
                        <a:t>Estimated Income</a:t>
                      </a:r>
                      <a:endParaRPr lang="en-US" dirty="0"/>
                    </a:p>
                  </a:txBody>
                  <a:tcPr>
                    <a:lnB w="12700" cap="flat" cmpd="sng" algn="ctr">
                      <a:solidFill>
                        <a:schemeClr val="tx1"/>
                      </a:solidFill>
                      <a:prstDash val="solid"/>
                      <a:round/>
                      <a:headEnd type="none" w="med" len="med"/>
                      <a:tailEnd type="none" w="med" len="med"/>
                    </a:lnB>
                  </a:tcPr>
                </a:tc>
                <a:tc>
                  <a:txBody>
                    <a:bodyPr/>
                    <a:lstStyle/>
                    <a:p>
                      <a:pPr algn="r"/>
                      <a:r>
                        <a:rPr lang="en-US" dirty="0" smtClean="0"/>
                        <a:t>$544</a:t>
                      </a:r>
                      <a:endParaRPr lang="en-US" dirty="0"/>
                    </a:p>
                  </a:txBody>
                  <a:tcPr marR="365760">
                    <a:lnB w="12700" cap="flat" cmpd="sng" algn="ctr">
                      <a:solidFill>
                        <a:schemeClr val="tx1"/>
                      </a:solidFill>
                      <a:prstDash val="solid"/>
                      <a:round/>
                      <a:headEnd type="none" w="med" len="med"/>
                      <a:tailEnd type="none" w="med" len="med"/>
                    </a:lnB>
                  </a:tcPr>
                </a:tc>
                <a:tc>
                  <a:txBody>
                    <a:bodyPr/>
                    <a:lstStyle/>
                    <a:p>
                      <a:pPr algn="r"/>
                      <a:r>
                        <a:rPr lang="en-US" dirty="0" smtClean="0"/>
                        <a:t>$160</a:t>
                      </a:r>
                      <a:endParaRPr lang="en-US" dirty="0"/>
                    </a:p>
                  </a:txBody>
                  <a:tcPr marR="365760">
                    <a:lnB w="12700" cap="flat" cmpd="sng" algn="ctr">
                      <a:solidFill>
                        <a:schemeClr val="tx1"/>
                      </a:solidFill>
                      <a:prstDash val="solid"/>
                      <a:round/>
                      <a:headEnd type="none" w="med" len="med"/>
                      <a:tailEnd type="none" w="med" len="med"/>
                    </a:lnB>
                  </a:tcPr>
                </a:tc>
              </a:tr>
              <a:tr h="392240">
                <a:tc>
                  <a:txBody>
                    <a:bodyPr/>
                    <a:lstStyle/>
                    <a:p>
                      <a:r>
                        <a:rPr lang="en-US" b="1" dirty="0" smtClean="0"/>
                        <a:t>Difference</a:t>
                      </a:r>
                      <a:endParaRPr lang="en-US" b="1"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c>
                  <a:txBody>
                    <a:bodyPr/>
                    <a:lstStyle/>
                    <a:p>
                      <a:pPr algn="r"/>
                      <a:r>
                        <a:rPr lang="en-US" b="1" dirty="0" smtClean="0"/>
                        <a:t>$_____</a:t>
                      </a:r>
                      <a:endParaRPr lang="en-US" b="1" dirty="0"/>
                    </a:p>
                  </a:txBody>
                  <a:tcPr marR="36576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c>
                  <a:txBody>
                    <a:bodyPr/>
                    <a:lstStyle/>
                    <a:p>
                      <a:pPr algn="r"/>
                      <a:r>
                        <a:rPr lang="en-US" b="1" dirty="0" smtClean="0"/>
                        <a:t>$ _____</a:t>
                      </a:r>
                      <a:endParaRPr lang="en-US" b="1" dirty="0"/>
                    </a:p>
                  </a:txBody>
                  <a:tcPr marR="36576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r>
            </a:tbl>
          </a:graphicData>
        </a:graphic>
      </p:graphicFrame>
      <p:graphicFrame>
        <p:nvGraphicFramePr>
          <p:cNvPr id="10" name="Table 9"/>
          <p:cNvGraphicFramePr>
            <a:graphicFrameLocks noGrp="1"/>
          </p:cNvGraphicFramePr>
          <p:nvPr/>
        </p:nvGraphicFramePr>
        <p:xfrm>
          <a:off x="2170386" y="1198179"/>
          <a:ext cx="5050221" cy="4706880"/>
        </p:xfrm>
        <a:graphic>
          <a:graphicData uri="http://schemas.openxmlformats.org/drawingml/2006/table">
            <a:tbl>
              <a:tblPr firstRow="1" bandRow="1">
                <a:solidFill>
                  <a:schemeClr val="accent5">
                    <a:lumMod val="50000"/>
                  </a:schemeClr>
                </a:solidFill>
                <a:tableStyleId>{7DF18680-E054-41AD-8BC1-D1AEF772440D}</a:tableStyleId>
              </a:tblPr>
              <a:tblGrid>
                <a:gridCol w="2314912"/>
                <a:gridCol w="1392223"/>
                <a:gridCol w="1343086"/>
              </a:tblGrid>
              <a:tr h="392240">
                <a:tc>
                  <a:txBody>
                    <a:bodyPr/>
                    <a:lstStyle/>
                    <a:p>
                      <a:pPr algn="ctr"/>
                      <a:r>
                        <a:rPr lang="en-US" dirty="0" smtClean="0"/>
                        <a:t>Monthly Expenses</a:t>
                      </a:r>
                      <a:endParaRPr lang="en-US" dirty="0"/>
                    </a:p>
                  </a:txBody>
                  <a:tcPr/>
                </a:tc>
                <a:tc>
                  <a:txBody>
                    <a:bodyPr/>
                    <a:lstStyle/>
                    <a:p>
                      <a:pPr algn="ctr"/>
                      <a:r>
                        <a:rPr lang="en-US" dirty="0" smtClean="0"/>
                        <a:t>Michael</a:t>
                      </a:r>
                      <a:endParaRPr lang="en-US" dirty="0"/>
                    </a:p>
                  </a:txBody>
                  <a:tcPr/>
                </a:tc>
                <a:tc>
                  <a:txBody>
                    <a:bodyPr/>
                    <a:lstStyle/>
                    <a:p>
                      <a:pPr algn="ctr"/>
                      <a:r>
                        <a:rPr lang="en-US" dirty="0" smtClean="0"/>
                        <a:t>Selena</a:t>
                      </a:r>
                      <a:endParaRPr lang="en-US" dirty="0"/>
                    </a:p>
                  </a:txBody>
                  <a:tcPr/>
                </a:tc>
              </a:tr>
              <a:tr h="392240">
                <a:tc>
                  <a:txBody>
                    <a:bodyPr/>
                    <a:lstStyle/>
                    <a:p>
                      <a:r>
                        <a:rPr lang="en-US" dirty="0" smtClean="0"/>
                        <a:t>Cellphone</a:t>
                      </a:r>
                      <a:endParaRPr lang="en-US" dirty="0"/>
                    </a:p>
                  </a:txBody>
                  <a:tcPr/>
                </a:tc>
                <a:tc>
                  <a:txBody>
                    <a:bodyPr/>
                    <a:lstStyle/>
                    <a:p>
                      <a:pPr algn="r">
                        <a:tabLst/>
                      </a:pPr>
                      <a:r>
                        <a:rPr lang="en-US" dirty="0" smtClean="0"/>
                        <a:t>$45</a:t>
                      </a:r>
                      <a:endParaRPr lang="en-US" dirty="0"/>
                    </a:p>
                  </a:txBody>
                  <a:tcPr marR="365760"/>
                </a:tc>
                <a:tc>
                  <a:txBody>
                    <a:bodyPr/>
                    <a:lstStyle/>
                    <a:p>
                      <a:pPr algn="r"/>
                      <a:r>
                        <a:rPr lang="en-US" dirty="0" smtClean="0"/>
                        <a:t>$0</a:t>
                      </a:r>
                      <a:endParaRPr lang="en-US" dirty="0"/>
                    </a:p>
                  </a:txBody>
                  <a:tcPr marR="365760"/>
                </a:tc>
              </a:tr>
              <a:tr h="392240">
                <a:tc>
                  <a:txBody>
                    <a:bodyPr/>
                    <a:lstStyle/>
                    <a:p>
                      <a:r>
                        <a:rPr lang="en-US" dirty="0" smtClean="0"/>
                        <a:t>Car Insurance</a:t>
                      </a:r>
                      <a:endParaRPr lang="en-US" dirty="0"/>
                    </a:p>
                  </a:txBody>
                  <a:tcPr/>
                </a:tc>
                <a:tc>
                  <a:txBody>
                    <a:bodyPr/>
                    <a:lstStyle/>
                    <a:p>
                      <a:pPr algn="r"/>
                      <a:r>
                        <a:rPr lang="en-US" dirty="0" smtClean="0"/>
                        <a:t>$70</a:t>
                      </a:r>
                      <a:endParaRPr lang="en-US" dirty="0"/>
                    </a:p>
                  </a:txBody>
                  <a:tcPr marR="365760"/>
                </a:tc>
                <a:tc>
                  <a:txBody>
                    <a:bodyPr/>
                    <a:lstStyle/>
                    <a:p>
                      <a:pPr algn="r"/>
                      <a:r>
                        <a:rPr lang="en-US" dirty="0" smtClean="0"/>
                        <a:t>$0</a:t>
                      </a:r>
                      <a:endParaRPr lang="en-US" dirty="0"/>
                    </a:p>
                  </a:txBody>
                  <a:tcPr marR="365760"/>
                </a:tc>
              </a:tr>
              <a:tr h="392240">
                <a:tc>
                  <a:txBody>
                    <a:bodyPr/>
                    <a:lstStyle/>
                    <a:p>
                      <a:r>
                        <a:rPr lang="en-US" dirty="0" smtClean="0"/>
                        <a:t>Food</a:t>
                      </a:r>
                      <a:endParaRPr lang="en-US" dirty="0"/>
                    </a:p>
                  </a:txBody>
                  <a:tcPr/>
                </a:tc>
                <a:tc>
                  <a:txBody>
                    <a:bodyPr/>
                    <a:lstStyle/>
                    <a:p>
                      <a:pPr algn="r"/>
                      <a:r>
                        <a:rPr lang="en-US" dirty="0" smtClean="0"/>
                        <a:t>$120</a:t>
                      </a:r>
                      <a:endParaRPr lang="en-US" dirty="0"/>
                    </a:p>
                  </a:txBody>
                  <a:tcPr marR="365760"/>
                </a:tc>
                <a:tc>
                  <a:txBody>
                    <a:bodyPr/>
                    <a:lstStyle/>
                    <a:p>
                      <a:pPr algn="r"/>
                      <a:r>
                        <a:rPr lang="en-US" dirty="0" smtClean="0"/>
                        <a:t>$60</a:t>
                      </a:r>
                      <a:endParaRPr lang="en-US" dirty="0"/>
                    </a:p>
                  </a:txBody>
                  <a:tcPr marR="365760"/>
                </a:tc>
              </a:tr>
              <a:tr h="392240">
                <a:tc>
                  <a:txBody>
                    <a:bodyPr/>
                    <a:lstStyle/>
                    <a:p>
                      <a:r>
                        <a:rPr lang="en-US" dirty="0" smtClean="0"/>
                        <a:t>Gas</a:t>
                      </a:r>
                      <a:endParaRPr lang="en-US" dirty="0"/>
                    </a:p>
                  </a:txBody>
                  <a:tcPr/>
                </a:tc>
                <a:tc>
                  <a:txBody>
                    <a:bodyPr/>
                    <a:lstStyle/>
                    <a:p>
                      <a:pPr algn="r"/>
                      <a:r>
                        <a:rPr lang="en-US" dirty="0" smtClean="0"/>
                        <a:t>$40</a:t>
                      </a:r>
                      <a:endParaRPr lang="en-US" dirty="0"/>
                    </a:p>
                  </a:txBody>
                  <a:tcPr marR="365760"/>
                </a:tc>
                <a:tc>
                  <a:txBody>
                    <a:bodyPr/>
                    <a:lstStyle/>
                    <a:p>
                      <a:pPr algn="r"/>
                      <a:r>
                        <a:rPr lang="en-US" dirty="0" smtClean="0"/>
                        <a:t>$0</a:t>
                      </a:r>
                      <a:endParaRPr lang="en-US" dirty="0"/>
                    </a:p>
                  </a:txBody>
                  <a:tcPr marR="365760"/>
                </a:tc>
              </a:tr>
              <a:tr h="392240">
                <a:tc>
                  <a:txBody>
                    <a:bodyPr/>
                    <a:lstStyle/>
                    <a:p>
                      <a:r>
                        <a:rPr lang="en-US" dirty="0" smtClean="0"/>
                        <a:t>Clothes</a:t>
                      </a:r>
                      <a:endParaRPr lang="en-US" dirty="0"/>
                    </a:p>
                  </a:txBody>
                  <a:tcPr/>
                </a:tc>
                <a:tc>
                  <a:txBody>
                    <a:bodyPr/>
                    <a:lstStyle/>
                    <a:p>
                      <a:pPr algn="r"/>
                      <a:r>
                        <a:rPr lang="en-US" dirty="0" smtClean="0"/>
                        <a:t>$30</a:t>
                      </a:r>
                      <a:endParaRPr lang="en-US" dirty="0"/>
                    </a:p>
                  </a:txBody>
                  <a:tcPr marR="365760"/>
                </a:tc>
                <a:tc>
                  <a:txBody>
                    <a:bodyPr/>
                    <a:lstStyle/>
                    <a:p>
                      <a:pPr algn="r"/>
                      <a:r>
                        <a:rPr lang="en-US" dirty="0" smtClean="0"/>
                        <a:t>$60</a:t>
                      </a:r>
                      <a:endParaRPr lang="en-US" dirty="0"/>
                    </a:p>
                  </a:txBody>
                  <a:tcPr marR="365760"/>
                </a:tc>
              </a:tr>
              <a:tr h="392240">
                <a:tc>
                  <a:txBody>
                    <a:bodyPr/>
                    <a:lstStyle/>
                    <a:p>
                      <a:r>
                        <a:rPr lang="en-US" dirty="0" smtClean="0"/>
                        <a:t>Entertainment</a:t>
                      </a:r>
                      <a:endParaRPr lang="en-US" dirty="0"/>
                    </a:p>
                  </a:txBody>
                  <a:tcPr/>
                </a:tc>
                <a:tc>
                  <a:txBody>
                    <a:bodyPr/>
                    <a:lstStyle/>
                    <a:p>
                      <a:pPr algn="r"/>
                      <a:r>
                        <a:rPr lang="en-US" dirty="0" smtClean="0"/>
                        <a:t>$100</a:t>
                      </a:r>
                      <a:endParaRPr lang="en-US" dirty="0"/>
                    </a:p>
                  </a:txBody>
                  <a:tcPr marR="365760"/>
                </a:tc>
                <a:tc>
                  <a:txBody>
                    <a:bodyPr/>
                    <a:lstStyle/>
                    <a:p>
                      <a:pPr algn="r"/>
                      <a:r>
                        <a:rPr lang="en-US" dirty="0" smtClean="0"/>
                        <a:t>$40</a:t>
                      </a:r>
                      <a:endParaRPr lang="en-US" dirty="0"/>
                    </a:p>
                  </a:txBody>
                  <a:tcPr marR="365760"/>
                </a:tc>
              </a:tr>
              <a:tr h="392240">
                <a:tc>
                  <a:txBody>
                    <a:bodyPr/>
                    <a:lstStyle/>
                    <a:p>
                      <a:r>
                        <a:rPr lang="en-US" dirty="0" smtClean="0"/>
                        <a:t>Personal Care</a:t>
                      </a:r>
                      <a:endParaRPr lang="en-US" dirty="0"/>
                    </a:p>
                  </a:txBody>
                  <a:tcPr/>
                </a:tc>
                <a:tc>
                  <a:txBody>
                    <a:bodyPr/>
                    <a:lstStyle/>
                    <a:p>
                      <a:pPr algn="r"/>
                      <a:r>
                        <a:rPr lang="en-US" dirty="0" smtClean="0"/>
                        <a:t>$5</a:t>
                      </a:r>
                      <a:endParaRPr lang="en-US" dirty="0"/>
                    </a:p>
                  </a:txBody>
                  <a:tcPr marR="365760"/>
                </a:tc>
                <a:tc>
                  <a:txBody>
                    <a:bodyPr/>
                    <a:lstStyle/>
                    <a:p>
                      <a:pPr algn="r"/>
                      <a:r>
                        <a:rPr lang="en-US" dirty="0" smtClean="0"/>
                        <a:t>$10</a:t>
                      </a:r>
                      <a:endParaRPr lang="en-US" dirty="0"/>
                    </a:p>
                  </a:txBody>
                  <a:tcPr marR="365760"/>
                </a:tc>
              </a:tr>
              <a:tr h="392240">
                <a:tc>
                  <a:txBody>
                    <a:bodyPr/>
                    <a:lstStyle/>
                    <a:p>
                      <a:r>
                        <a:rPr lang="en-US" dirty="0" smtClean="0"/>
                        <a:t>Donations</a:t>
                      </a:r>
                      <a:endParaRPr lang="en-US" dirty="0"/>
                    </a:p>
                  </a:txBody>
                  <a:tcPr>
                    <a:lnB w="12700" cap="flat" cmpd="sng" algn="ctr">
                      <a:solidFill>
                        <a:schemeClr val="tx1"/>
                      </a:solidFill>
                      <a:prstDash val="solid"/>
                      <a:round/>
                      <a:headEnd type="none" w="med" len="med"/>
                      <a:tailEnd type="none" w="med" len="med"/>
                    </a:lnB>
                  </a:tcPr>
                </a:tc>
                <a:tc>
                  <a:txBody>
                    <a:bodyPr/>
                    <a:lstStyle/>
                    <a:p>
                      <a:pPr algn="r"/>
                      <a:r>
                        <a:rPr lang="en-US" dirty="0" smtClean="0"/>
                        <a:t>$0</a:t>
                      </a:r>
                      <a:endParaRPr lang="en-US" dirty="0"/>
                    </a:p>
                  </a:txBody>
                  <a:tcPr marR="365760">
                    <a:lnB w="12700" cap="flat" cmpd="sng" algn="ctr">
                      <a:solidFill>
                        <a:schemeClr val="tx1"/>
                      </a:solidFill>
                      <a:prstDash val="solid"/>
                      <a:round/>
                      <a:headEnd type="none" w="med" len="med"/>
                      <a:tailEnd type="none" w="med" len="med"/>
                    </a:lnB>
                  </a:tcPr>
                </a:tc>
                <a:tc>
                  <a:txBody>
                    <a:bodyPr/>
                    <a:lstStyle/>
                    <a:p>
                      <a:pPr algn="r"/>
                      <a:r>
                        <a:rPr lang="en-US" dirty="0" smtClean="0"/>
                        <a:t>$8</a:t>
                      </a:r>
                      <a:endParaRPr lang="en-US" dirty="0"/>
                    </a:p>
                  </a:txBody>
                  <a:tcPr marR="365760">
                    <a:lnB w="12700" cap="flat" cmpd="sng" algn="ctr">
                      <a:solidFill>
                        <a:schemeClr val="tx1"/>
                      </a:solidFill>
                      <a:prstDash val="solid"/>
                      <a:round/>
                      <a:headEnd type="none" w="med" len="med"/>
                      <a:tailEnd type="none" w="med" len="med"/>
                    </a:lnB>
                  </a:tcPr>
                </a:tc>
              </a:tr>
              <a:tr h="392240">
                <a:tc>
                  <a:txBody>
                    <a:bodyPr/>
                    <a:lstStyle/>
                    <a:p>
                      <a:r>
                        <a:rPr lang="en-US" dirty="0" smtClean="0"/>
                        <a:t>Total</a:t>
                      </a:r>
                      <a:r>
                        <a:rPr lang="en-US" baseline="0" dirty="0" smtClean="0"/>
                        <a:t> Expenses</a:t>
                      </a:r>
                      <a:endParaRPr lang="en-US" dirty="0"/>
                    </a:p>
                  </a:txBody>
                  <a:tcPr>
                    <a:lnT w="12700" cap="flat" cmpd="sng" algn="ctr">
                      <a:solidFill>
                        <a:schemeClr val="tx1"/>
                      </a:solidFill>
                      <a:prstDash val="solid"/>
                      <a:round/>
                      <a:headEnd type="none" w="med" len="med"/>
                      <a:tailEnd type="none" w="med" len="med"/>
                    </a:lnT>
                    <a:solidFill>
                      <a:schemeClr val="accent5">
                        <a:lumMod val="60000"/>
                        <a:lumOff val="40000"/>
                      </a:schemeClr>
                    </a:solidFill>
                  </a:tcPr>
                </a:tc>
                <a:tc>
                  <a:txBody>
                    <a:bodyPr/>
                    <a:lstStyle/>
                    <a:p>
                      <a:pPr algn="r"/>
                      <a:r>
                        <a:rPr lang="en-US" dirty="0" smtClean="0"/>
                        <a:t>$410</a:t>
                      </a:r>
                      <a:endParaRPr lang="en-US" dirty="0"/>
                    </a:p>
                  </a:txBody>
                  <a:tcPr marR="365760">
                    <a:lnT w="12700" cap="flat" cmpd="sng" algn="ctr">
                      <a:solidFill>
                        <a:schemeClr val="tx1"/>
                      </a:solidFill>
                      <a:prstDash val="solid"/>
                      <a:round/>
                      <a:headEnd type="none" w="med" len="med"/>
                      <a:tailEnd type="none" w="med" len="med"/>
                    </a:lnT>
                    <a:solidFill>
                      <a:schemeClr val="accent5">
                        <a:lumMod val="60000"/>
                        <a:lumOff val="40000"/>
                      </a:schemeClr>
                    </a:solidFill>
                  </a:tcPr>
                </a:tc>
                <a:tc>
                  <a:txBody>
                    <a:bodyPr/>
                    <a:lstStyle/>
                    <a:p>
                      <a:pPr algn="r"/>
                      <a:r>
                        <a:rPr lang="en-US" dirty="0" smtClean="0"/>
                        <a:t>$178</a:t>
                      </a:r>
                      <a:endParaRPr lang="en-US" dirty="0"/>
                    </a:p>
                  </a:txBody>
                  <a:tcPr marR="365760">
                    <a:lnT w="12700" cap="flat" cmpd="sng" algn="ctr">
                      <a:solidFill>
                        <a:schemeClr val="tx1"/>
                      </a:solidFill>
                      <a:prstDash val="solid"/>
                      <a:round/>
                      <a:headEnd type="none" w="med" len="med"/>
                      <a:tailEnd type="none" w="med" len="med"/>
                    </a:lnT>
                    <a:solidFill>
                      <a:schemeClr val="accent5">
                        <a:lumMod val="60000"/>
                        <a:lumOff val="40000"/>
                      </a:schemeClr>
                    </a:solidFill>
                  </a:tcPr>
                </a:tc>
              </a:tr>
              <a:tr h="392240">
                <a:tc>
                  <a:txBody>
                    <a:bodyPr/>
                    <a:lstStyle/>
                    <a:p>
                      <a:r>
                        <a:rPr lang="en-US" dirty="0" smtClean="0"/>
                        <a:t>Estimated Income</a:t>
                      </a:r>
                      <a:endParaRPr lang="en-US" dirty="0"/>
                    </a:p>
                  </a:txBody>
                  <a:tcPr>
                    <a:lnB w="12700" cap="flat" cmpd="sng" algn="ctr">
                      <a:solidFill>
                        <a:schemeClr val="tx1"/>
                      </a:solidFill>
                      <a:prstDash val="solid"/>
                      <a:round/>
                      <a:headEnd type="none" w="med" len="med"/>
                      <a:tailEnd type="none" w="med" len="med"/>
                    </a:lnB>
                  </a:tcPr>
                </a:tc>
                <a:tc>
                  <a:txBody>
                    <a:bodyPr/>
                    <a:lstStyle/>
                    <a:p>
                      <a:pPr algn="r"/>
                      <a:r>
                        <a:rPr lang="en-US" dirty="0" smtClean="0"/>
                        <a:t>$544</a:t>
                      </a:r>
                      <a:endParaRPr lang="en-US" dirty="0"/>
                    </a:p>
                  </a:txBody>
                  <a:tcPr marR="365760">
                    <a:lnB w="12700" cap="flat" cmpd="sng" algn="ctr">
                      <a:solidFill>
                        <a:schemeClr val="tx1"/>
                      </a:solidFill>
                      <a:prstDash val="solid"/>
                      <a:round/>
                      <a:headEnd type="none" w="med" len="med"/>
                      <a:tailEnd type="none" w="med" len="med"/>
                    </a:lnB>
                  </a:tcPr>
                </a:tc>
                <a:tc>
                  <a:txBody>
                    <a:bodyPr/>
                    <a:lstStyle/>
                    <a:p>
                      <a:pPr algn="r"/>
                      <a:r>
                        <a:rPr lang="en-US" dirty="0" smtClean="0"/>
                        <a:t>$160</a:t>
                      </a:r>
                      <a:endParaRPr lang="en-US" dirty="0"/>
                    </a:p>
                  </a:txBody>
                  <a:tcPr marR="365760">
                    <a:lnB w="12700" cap="flat" cmpd="sng" algn="ctr">
                      <a:solidFill>
                        <a:schemeClr val="tx1"/>
                      </a:solidFill>
                      <a:prstDash val="solid"/>
                      <a:round/>
                      <a:headEnd type="none" w="med" len="med"/>
                      <a:tailEnd type="none" w="med" len="med"/>
                    </a:lnB>
                  </a:tcPr>
                </a:tc>
              </a:tr>
              <a:tr h="392240">
                <a:tc>
                  <a:txBody>
                    <a:bodyPr/>
                    <a:lstStyle/>
                    <a:p>
                      <a:r>
                        <a:rPr lang="en-US" b="1" dirty="0" smtClean="0"/>
                        <a:t>Difference</a:t>
                      </a:r>
                      <a:endParaRPr lang="en-US" b="1"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c>
                  <a:txBody>
                    <a:bodyPr/>
                    <a:lstStyle/>
                    <a:p>
                      <a:pPr algn="r"/>
                      <a:r>
                        <a:rPr lang="en-US" b="1" dirty="0" smtClean="0"/>
                        <a:t>$134</a:t>
                      </a:r>
                      <a:endParaRPr lang="en-US" b="1" dirty="0"/>
                    </a:p>
                  </a:txBody>
                  <a:tcPr marR="36576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c>
                  <a:txBody>
                    <a:bodyPr/>
                    <a:lstStyle/>
                    <a:p>
                      <a:pPr algn="r"/>
                      <a:r>
                        <a:rPr lang="en-US" b="1" dirty="0" smtClean="0"/>
                        <a:t>$(18)</a:t>
                      </a:r>
                      <a:endParaRPr lang="en-US" b="1" dirty="0"/>
                    </a:p>
                  </a:txBody>
                  <a:tcPr marR="36576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r>
            </a:tbl>
          </a:graphicData>
        </a:graphic>
      </p:graphicFrame>
    </p:spTree>
  </p:cSld>
  <p:clrMapOvr>
    <a:masterClrMapping/>
  </p:clrMapOvr>
  <p:transition>
    <p:pull dir="l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2000"/>
                                        <p:tgtEl>
                                          <p:spTgt spid="10"/>
                                        </p:tgtEl>
                                      </p:cBhvr>
                                    </p:animEffect>
                                  </p:childTnLst>
                                </p:cTn>
                              </p:par>
                              <p:par>
                                <p:cTn id="8" presetID="10" presetClass="exit" presetSubtype="0" fill="hold" nodeType="withEffect">
                                  <p:stCondLst>
                                    <p:cond delay="0"/>
                                  </p:stCondLst>
                                  <p:childTnLst>
                                    <p:animEffect transition="out" filter="fade">
                                      <p:cBhvr>
                                        <p:cTn id="9" dur="2000"/>
                                        <p:tgtEl>
                                          <p:spTgt spid="9"/>
                                        </p:tgtEl>
                                      </p:cBhvr>
                                    </p:animEffect>
                                    <p:set>
                                      <p:cBhvr>
                                        <p:cTn id="10" dur="1" fill="hold">
                                          <p:stCondLst>
                                            <p:cond delay="1999"/>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81194"/>
            <a:ext cx="8229600" cy="1225984"/>
          </a:xfrm>
        </p:spPr>
        <p:txBody>
          <a:bodyPr/>
          <a:lstStyle/>
          <a:p>
            <a:r>
              <a:rPr lang="en-US" dirty="0" smtClean="0"/>
              <a:t>Building a Spending Plan</a:t>
            </a:r>
            <a:endParaRPr lang="en-US" dirty="0"/>
          </a:p>
        </p:txBody>
      </p:sp>
      <p:sp>
        <p:nvSpPr>
          <p:cNvPr id="3" name="Content Placeholder 2"/>
          <p:cNvSpPr>
            <a:spLocks noGrp="1"/>
          </p:cNvSpPr>
          <p:nvPr>
            <p:ph idx="1"/>
          </p:nvPr>
        </p:nvSpPr>
        <p:spPr/>
        <p:txBody>
          <a:bodyPr>
            <a:normAutofit/>
          </a:bodyPr>
          <a:lstStyle/>
          <a:p>
            <a:pPr marL="514350" indent="-514350">
              <a:spcBef>
                <a:spcPts val="1800"/>
              </a:spcBef>
              <a:buFont typeface="+mj-lt"/>
              <a:buAutoNum type="arabicPeriod"/>
            </a:pPr>
            <a:r>
              <a:rPr lang="en-US" dirty="0" smtClean="0"/>
              <a:t>What are the goals?</a:t>
            </a:r>
          </a:p>
          <a:p>
            <a:pPr marL="514350" indent="-514350">
              <a:spcBef>
                <a:spcPts val="1800"/>
              </a:spcBef>
              <a:buFont typeface="+mj-lt"/>
              <a:buAutoNum type="arabicPeriod"/>
            </a:pPr>
            <a:r>
              <a:rPr lang="en-US" dirty="0" smtClean="0"/>
              <a:t>How long will the plan be used?</a:t>
            </a:r>
          </a:p>
          <a:p>
            <a:pPr marL="514350" indent="-514350">
              <a:spcBef>
                <a:spcPts val="1800"/>
              </a:spcBef>
              <a:buFont typeface="+mj-lt"/>
              <a:buAutoNum type="arabicPeriod"/>
            </a:pPr>
            <a:r>
              <a:rPr lang="en-US" dirty="0" smtClean="0"/>
              <a:t>How much income is available? </a:t>
            </a:r>
          </a:p>
          <a:p>
            <a:pPr marL="514350" indent="-514350">
              <a:spcBef>
                <a:spcPts val="1800"/>
              </a:spcBef>
              <a:buFont typeface="+mj-lt"/>
              <a:buAutoNum type="arabicPeriod"/>
            </a:pPr>
            <a:r>
              <a:rPr lang="en-US" dirty="0" smtClean="0"/>
              <a:t>What are the anticipated expenses?</a:t>
            </a:r>
          </a:p>
          <a:p>
            <a:pPr marL="514350" indent="-514350">
              <a:spcBef>
                <a:spcPts val="1800"/>
              </a:spcBef>
              <a:buFont typeface="+mj-lt"/>
              <a:buAutoNum type="arabicPeriod"/>
            </a:pPr>
            <a:r>
              <a:rPr lang="en-US" dirty="0" smtClean="0"/>
              <a:t>How does the plan need to be adjusted?</a:t>
            </a:r>
          </a:p>
          <a:p>
            <a:endParaRPr lang="en-US" dirty="0"/>
          </a:p>
        </p:txBody>
      </p:sp>
      <p:sp>
        <p:nvSpPr>
          <p:cNvPr id="4" name="Date Placeholder 3"/>
          <p:cNvSpPr>
            <a:spLocks noGrp="1"/>
          </p:cNvSpPr>
          <p:nvPr>
            <p:ph type="dt" sz="half" idx="10"/>
          </p:nvPr>
        </p:nvSpPr>
        <p:spPr/>
        <p:txBody>
          <a:bodyPr/>
          <a:lstStyle/>
          <a:p>
            <a:r>
              <a:rPr lang="en-US" smtClean="0"/>
              <a:t>www.hsfpp.org</a:t>
            </a:r>
            <a:endParaRPr lang="en-US" dirty="0"/>
          </a:p>
        </p:txBody>
      </p:sp>
      <p:sp>
        <p:nvSpPr>
          <p:cNvPr id="5" name="Footer Placeholder 4"/>
          <p:cNvSpPr>
            <a:spLocks noGrp="1"/>
          </p:cNvSpPr>
          <p:nvPr>
            <p:ph type="ftr" sz="quarter" idx="11"/>
          </p:nvPr>
        </p:nvSpPr>
        <p:spPr/>
        <p:txBody>
          <a:bodyPr/>
          <a:lstStyle/>
          <a:p>
            <a:r>
              <a:rPr lang="en-US" smtClean="0"/>
              <a:t>(c) 2012 National Endowment for Financial Education | Lesson 1-4 Spending Plan</a:t>
            </a:r>
            <a:endParaRPr lang="en-US" dirty="0"/>
          </a:p>
        </p:txBody>
      </p:sp>
      <p:sp>
        <p:nvSpPr>
          <p:cNvPr id="6" name="Slide Number Placeholder 5"/>
          <p:cNvSpPr>
            <a:spLocks noGrp="1"/>
          </p:cNvSpPr>
          <p:nvPr>
            <p:ph type="sldNum" sz="quarter" idx="12"/>
          </p:nvPr>
        </p:nvSpPr>
        <p:spPr/>
        <p:txBody>
          <a:bodyPr/>
          <a:lstStyle/>
          <a:p>
            <a:fld id="{BF6ADEC9-C31C-FD4A-BC03-7AEABFE1FD42}" type="slidenum">
              <a:rPr lang="en-US" smtClean="0"/>
              <a:pPr/>
              <a:t>7</a:t>
            </a:fld>
            <a:endParaRPr lang="en-US" dirty="0"/>
          </a:p>
        </p:txBody>
      </p:sp>
    </p:spTree>
  </p:cSld>
  <p:clrMapOvr>
    <a:masterClrMapping/>
  </p:clrMapOvr>
  <p:transition>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10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par>
                          <p:cTn id="8" fill="hold">
                            <p:stCondLst>
                              <p:cond delay="1500"/>
                            </p:stCondLst>
                            <p:childTnLst>
                              <p:par>
                                <p:cTn id="9" presetID="22" presetClass="entr" presetSubtype="8" fill="hold" nodeType="afterEffect">
                                  <p:stCondLst>
                                    <p:cond delay="100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wipe(left)">
                                      <p:cBhvr>
                                        <p:cTn id="11" dur="500"/>
                                        <p:tgtEl>
                                          <p:spTgt spid="3">
                                            <p:txEl>
                                              <p:pRg st="1" end="1"/>
                                            </p:txEl>
                                          </p:spTgt>
                                        </p:tgtEl>
                                      </p:cBhvr>
                                    </p:animEffect>
                                  </p:childTnLst>
                                </p:cTn>
                              </p:par>
                            </p:childTnLst>
                          </p:cTn>
                        </p:par>
                        <p:par>
                          <p:cTn id="12" fill="hold">
                            <p:stCondLst>
                              <p:cond delay="3000"/>
                            </p:stCondLst>
                            <p:childTnLst>
                              <p:par>
                                <p:cTn id="13" presetID="22" presetClass="entr" presetSubtype="8" fill="hold" nodeType="afterEffect">
                                  <p:stCondLst>
                                    <p:cond delay="100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wipe(left)">
                                      <p:cBhvr>
                                        <p:cTn id="15" dur="500"/>
                                        <p:tgtEl>
                                          <p:spTgt spid="3">
                                            <p:txEl>
                                              <p:pRg st="2" end="2"/>
                                            </p:txEl>
                                          </p:spTgt>
                                        </p:tgtEl>
                                      </p:cBhvr>
                                    </p:animEffect>
                                  </p:childTnLst>
                                </p:cTn>
                              </p:par>
                            </p:childTnLst>
                          </p:cTn>
                        </p:par>
                        <p:par>
                          <p:cTn id="16" fill="hold">
                            <p:stCondLst>
                              <p:cond delay="4500"/>
                            </p:stCondLst>
                            <p:childTnLst>
                              <p:par>
                                <p:cTn id="17" presetID="22" presetClass="entr" presetSubtype="8" fill="hold" nodeType="afterEffect">
                                  <p:stCondLst>
                                    <p:cond delay="100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childTnLst>
                          </p:cTn>
                        </p:par>
                        <p:par>
                          <p:cTn id="20" fill="hold">
                            <p:stCondLst>
                              <p:cond delay="6000"/>
                            </p:stCondLst>
                            <p:childTnLst>
                              <p:par>
                                <p:cTn id="21" presetID="22" presetClass="entr" presetSubtype="8" fill="hold" nodeType="afterEffect">
                                  <p:stCondLst>
                                    <p:cond delay="100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wipe(left)">
                                      <p:cBhvr>
                                        <p:cTn id="23"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81194"/>
            <a:ext cx="8229600" cy="984999"/>
          </a:xfrm>
        </p:spPr>
        <p:txBody>
          <a:bodyPr/>
          <a:lstStyle/>
          <a:p>
            <a:r>
              <a:rPr lang="en-US" dirty="0" smtClean="0"/>
              <a:t>Predict Your Income</a:t>
            </a:r>
            <a:endParaRPr lang="en-US" dirty="0"/>
          </a:p>
        </p:txBody>
      </p:sp>
      <p:sp>
        <p:nvSpPr>
          <p:cNvPr id="4" name="Date Placeholder 3"/>
          <p:cNvSpPr>
            <a:spLocks noGrp="1"/>
          </p:cNvSpPr>
          <p:nvPr>
            <p:ph type="dt" sz="half" idx="10"/>
          </p:nvPr>
        </p:nvSpPr>
        <p:spPr/>
        <p:txBody>
          <a:bodyPr/>
          <a:lstStyle/>
          <a:p>
            <a:r>
              <a:rPr lang="en-US" smtClean="0"/>
              <a:t>www.hsfpp.org</a:t>
            </a:r>
            <a:endParaRPr lang="en-US" dirty="0"/>
          </a:p>
        </p:txBody>
      </p:sp>
      <p:sp>
        <p:nvSpPr>
          <p:cNvPr id="5" name="Footer Placeholder 4"/>
          <p:cNvSpPr>
            <a:spLocks noGrp="1"/>
          </p:cNvSpPr>
          <p:nvPr>
            <p:ph type="ftr" sz="quarter" idx="11"/>
          </p:nvPr>
        </p:nvSpPr>
        <p:spPr/>
        <p:txBody>
          <a:bodyPr/>
          <a:lstStyle/>
          <a:p>
            <a:r>
              <a:rPr lang="en-US" smtClean="0"/>
              <a:t>(c) 2012 National Endowment for Financial Education | Lesson 1-4 Spending Plan</a:t>
            </a:r>
            <a:endParaRPr lang="en-US" dirty="0"/>
          </a:p>
        </p:txBody>
      </p:sp>
      <p:sp>
        <p:nvSpPr>
          <p:cNvPr id="6" name="Slide Number Placeholder 5"/>
          <p:cNvSpPr>
            <a:spLocks noGrp="1"/>
          </p:cNvSpPr>
          <p:nvPr>
            <p:ph type="sldNum" sz="quarter" idx="12"/>
          </p:nvPr>
        </p:nvSpPr>
        <p:spPr/>
        <p:txBody>
          <a:bodyPr/>
          <a:lstStyle/>
          <a:p>
            <a:fld id="{BF6ADEC9-C31C-FD4A-BC03-7AEABFE1FD42}" type="slidenum">
              <a:rPr lang="en-US" smtClean="0"/>
              <a:pPr/>
              <a:t>8</a:t>
            </a:fld>
            <a:endParaRPr lang="en-US" dirty="0"/>
          </a:p>
        </p:txBody>
      </p:sp>
      <p:sp>
        <p:nvSpPr>
          <p:cNvPr id="7" name="Content Placeholder 2"/>
          <p:cNvSpPr txBox="1">
            <a:spLocks/>
          </p:cNvSpPr>
          <p:nvPr/>
        </p:nvSpPr>
        <p:spPr>
          <a:xfrm>
            <a:off x="3848100" y="1466193"/>
            <a:ext cx="4616611" cy="4698124"/>
          </a:xfrm>
          <a:prstGeom prst="rect">
            <a:avLst/>
          </a:prstGeom>
        </p:spPr>
        <p:txBody>
          <a:bodyPr vert="horz" lIns="91440" tIns="45720" rIns="91440" bIns="45720" rtlCol="0">
            <a:normAutofit/>
          </a:bodyPr>
          <a:lstStyle/>
          <a:p>
            <a:pPr marL="342900" marR="0" lvl="0" indent="-342900" algn="l" defTabSz="457200" rtl="0" eaLnBrk="1" fontAlgn="auto" latinLnBrk="0" hangingPunct="1">
              <a:lnSpc>
                <a:spcPct val="100000"/>
              </a:lnSpc>
              <a:spcBef>
                <a:spcPct val="20000"/>
              </a:spcBef>
              <a:spcAft>
                <a:spcPts val="0"/>
              </a:spcAft>
              <a:buClr>
                <a:srgbClr val="E40000"/>
              </a:buClr>
              <a:buSzTx/>
              <a:buFont typeface="Arial"/>
              <a:buNone/>
              <a:tabLst/>
              <a:defRPr/>
            </a:pPr>
            <a:r>
              <a:rPr kumimoji="0" lang="en-US" sz="2800" b="0" i="0" u="none" strike="noStrike" kern="1200" cap="none" spc="0" normalizeH="0" baseline="0" noProof="0" dirty="0" smtClean="0">
                <a:ln>
                  <a:noFill/>
                </a:ln>
                <a:solidFill>
                  <a:schemeClr val="bg2">
                    <a:lumMod val="25000"/>
                  </a:schemeClr>
                </a:solidFill>
                <a:effectLst/>
                <a:uLnTx/>
                <a:uFillTx/>
                <a:latin typeface="Franklin Gothic Book"/>
                <a:ea typeface="+mn-ea"/>
                <a:cs typeface="Franklin Gothic Book"/>
              </a:rPr>
              <a:t>Tips to Predict:</a:t>
            </a:r>
          </a:p>
          <a:p>
            <a:pPr marL="342900" marR="0" lvl="0" indent="-342900" algn="l" defTabSz="457200" rtl="0" eaLnBrk="1" fontAlgn="auto" latinLnBrk="0" hangingPunct="1">
              <a:lnSpc>
                <a:spcPct val="110000"/>
              </a:lnSpc>
              <a:spcBef>
                <a:spcPts val="1200"/>
              </a:spcBef>
              <a:spcAft>
                <a:spcPts val="0"/>
              </a:spcAft>
              <a:buClr>
                <a:srgbClr val="E40000"/>
              </a:buClr>
              <a:buSzTx/>
              <a:buFont typeface="Arial"/>
              <a:buChar char="•"/>
              <a:tabLst/>
              <a:defRPr/>
            </a:pPr>
            <a:r>
              <a:rPr lang="en-US" sz="2800" dirty="0" smtClean="0">
                <a:solidFill>
                  <a:schemeClr val="bg2">
                    <a:lumMod val="25000"/>
                  </a:schemeClr>
                </a:solidFill>
                <a:latin typeface="Franklin Gothic Book"/>
                <a:cs typeface="Franklin Gothic Book"/>
              </a:rPr>
              <a:t>Use what is known:</a:t>
            </a:r>
          </a:p>
          <a:p>
            <a:pPr marL="800100" lvl="1" indent="-342900">
              <a:lnSpc>
                <a:spcPct val="110000"/>
              </a:lnSpc>
              <a:spcBef>
                <a:spcPts val="600"/>
              </a:spcBef>
              <a:buClr>
                <a:srgbClr val="E40000"/>
              </a:buClr>
              <a:buFont typeface="Franklin Gothic Book" pitchFamily="34" charset="0"/>
              <a:buChar char="–"/>
            </a:pPr>
            <a:r>
              <a:rPr lang="en-US" sz="2200" dirty="0" smtClean="0">
                <a:solidFill>
                  <a:schemeClr val="bg2">
                    <a:lumMod val="25000"/>
                  </a:schemeClr>
                </a:solidFill>
                <a:latin typeface="Franklin Gothic Book"/>
                <a:cs typeface="Franklin Gothic Book"/>
              </a:rPr>
              <a:t>Pay</a:t>
            </a:r>
          </a:p>
          <a:p>
            <a:pPr marL="800100" lvl="1" indent="-342900">
              <a:lnSpc>
                <a:spcPct val="110000"/>
              </a:lnSpc>
              <a:spcBef>
                <a:spcPts val="600"/>
              </a:spcBef>
              <a:buClr>
                <a:srgbClr val="E40000"/>
              </a:buClr>
              <a:buFont typeface="Franklin Gothic Book" pitchFamily="34" charset="0"/>
              <a:buChar char="–"/>
            </a:pPr>
            <a:r>
              <a:rPr lang="en-US" sz="2200" dirty="0" smtClean="0">
                <a:solidFill>
                  <a:schemeClr val="bg2">
                    <a:lumMod val="25000"/>
                  </a:schemeClr>
                </a:solidFill>
                <a:latin typeface="Franklin Gothic Book"/>
                <a:cs typeface="Franklin Gothic Book"/>
              </a:rPr>
              <a:t>Regular allowance</a:t>
            </a:r>
          </a:p>
          <a:p>
            <a:pPr marL="800100" lvl="1" indent="-342900">
              <a:lnSpc>
                <a:spcPct val="110000"/>
              </a:lnSpc>
              <a:spcBef>
                <a:spcPts val="600"/>
              </a:spcBef>
              <a:buClr>
                <a:srgbClr val="E40000"/>
              </a:buClr>
              <a:buFont typeface="Franklin Gothic Book" pitchFamily="34" charset="0"/>
              <a:buChar char="–"/>
            </a:pPr>
            <a:r>
              <a:rPr lang="en-US" sz="2200" dirty="0" smtClean="0">
                <a:solidFill>
                  <a:schemeClr val="bg2">
                    <a:lumMod val="25000"/>
                  </a:schemeClr>
                </a:solidFill>
                <a:latin typeface="Franklin Gothic Book"/>
                <a:cs typeface="Franklin Gothic Book"/>
              </a:rPr>
              <a:t>Average interest earned</a:t>
            </a:r>
          </a:p>
          <a:p>
            <a:pPr marL="342900" marR="0" lvl="0" indent="-342900" algn="l" defTabSz="457200" rtl="0" eaLnBrk="1" fontAlgn="auto" latinLnBrk="0" hangingPunct="1">
              <a:lnSpc>
                <a:spcPct val="110000"/>
              </a:lnSpc>
              <a:spcBef>
                <a:spcPts val="1200"/>
              </a:spcBef>
              <a:spcAft>
                <a:spcPts val="0"/>
              </a:spcAft>
              <a:buClr>
                <a:srgbClr val="E40000"/>
              </a:buClr>
              <a:buSzTx/>
              <a:buFont typeface="Arial"/>
              <a:buChar char="•"/>
              <a:tabLst/>
              <a:defRPr/>
            </a:pPr>
            <a:r>
              <a:rPr kumimoji="0" lang="en-US" sz="2800" b="0" i="0" u="none" strike="noStrike" kern="1200" cap="none" spc="0" normalizeH="0" baseline="0" noProof="0" dirty="0" smtClean="0">
                <a:ln>
                  <a:noFill/>
                </a:ln>
                <a:solidFill>
                  <a:schemeClr val="bg2">
                    <a:lumMod val="25000"/>
                  </a:schemeClr>
                </a:solidFill>
                <a:effectLst/>
                <a:uLnTx/>
                <a:uFillTx/>
                <a:latin typeface="Franklin Gothic Book"/>
                <a:ea typeface="+mn-ea"/>
                <a:cs typeface="Franklin Gothic Book"/>
              </a:rPr>
              <a:t>Be conservative:</a:t>
            </a:r>
          </a:p>
          <a:p>
            <a:pPr marL="800100" lvl="1" indent="-342900">
              <a:lnSpc>
                <a:spcPct val="110000"/>
              </a:lnSpc>
              <a:spcBef>
                <a:spcPts val="600"/>
              </a:spcBef>
              <a:buClr>
                <a:srgbClr val="E40000"/>
              </a:buClr>
              <a:buFont typeface="Franklin Gothic Book" pitchFamily="34" charset="0"/>
              <a:buChar char="–"/>
            </a:pPr>
            <a:r>
              <a:rPr lang="en-US" sz="2200" dirty="0" smtClean="0">
                <a:solidFill>
                  <a:schemeClr val="bg2">
                    <a:lumMod val="25000"/>
                  </a:schemeClr>
                </a:solidFill>
                <a:latin typeface="Franklin Gothic Book"/>
                <a:cs typeface="Franklin Gothic Book"/>
              </a:rPr>
              <a:t>When estimating, aim lower rather than higher</a:t>
            </a:r>
          </a:p>
          <a:p>
            <a:pPr marL="800100" lvl="1" indent="-342900">
              <a:lnSpc>
                <a:spcPct val="110000"/>
              </a:lnSpc>
              <a:spcBef>
                <a:spcPts val="600"/>
              </a:spcBef>
              <a:buClr>
                <a:srgbClr val="E40000"/>
              </a:buClr>
              <a:buFont typeface="Franklin Gothic Book" pitchFamily="34" charset="0"/>
              <a:buChar char="–"/>
            </a:pPr>
            <a:r>
              <a:rPr lang="en-US" sz="2200" dirty="0" smtClean="0">
                <a:solidFill>
                  <a:schemeClr val="bg2">
                    <a:lumMod val="25000"/>
                  </a:schemeClr>
                </a:solidFill>
                <a:latin typeface="Franklin Gothic Book"/>
                <a:cs typeface="Franklin Gothic Book"/>
              </a:rPr>
              <a:t>Don’t count on windfalls</a:t>
            </a:r>
          </a:p>
        </p:txBody>
      </p:sp>
      <p:sp>
        <p:nvSpPr>
          <p:cNvPr id="9" name="Content Placeholder 2"/>
          <p:cNvSpPr txBox="1">
            <a:spLocks/>
          </p:cNvSpPr>
          <p:nvPr/>
        </p:nvSpPr>
        <p:spPr>
          <a:xfrm>
            <a:off x="457200" y="1793175"/>
            <a:ext cx="2916621" cy="3740522"/>
          </a:xfrm>
          <a:prstGeom prst="rect">
            <a:avLst/>
          </a:prstGeom>
          <a:ln>
            <a:solidFill>
              <a:schemeClr val="bg2">
                <a:lumMod val="25000"/>
              </a:schemeClr>
            </a:solidFill>
          </a:ln>
        </p:spPr>
        <p:txBody>
          <a:bodyPr vert="horz" lIns="91440" tIns="45720" rIns="91440" bIns="45720" rtlCol="0">
            <a:normAutofit/>
          </a:bodyPr>
          <a:lstStyle/>
          <a:p>
            <a:pPr marL="457200" marR="0" lvl="0" indent="-346075" algn="l" defTabSz="457200" rtl="0" eaLnBrk="1" fontAlgn="auto" latinLnBrk="0" hangingPunct="1">
              <a:lnSpc>
                <a:spcPct val="100000"/>
              </a:lnSpc>
              <a:spcBef>
                <a:spcPts val="1200"/>
              </a:spcBef>
              <a:spcAft>
                <a:spcPts val="0"/>
              </a:spcAft>
              <a:buClr>
                <a:srgbClr val="E40000"/>
              </a:buClr>
              <a:buSzTx/>
              <a:buFont typeface="Arial"/>
              <a:buNone/>
              <a:tabLst/>
              <a:defRPr/>
            </a:pPr>
            <a:r>
              <a:rPr kumimoji="0" lang="en-US" sz="2800" b="0" i="0" u="none" strike="noStrike" kern="1200" cap="none" spc="0" normalizeH="0" baseline="0" noProof="0" dirty="0" smtClean="0">
                <a:ln>
                  <a:noFill/>
                </a:ln>
                <a:solidFill>
                  <a:schemeClr val="bg2">
                    <a:lumMod val="25000"/>
                  </a:schemeClr>
                </a:solidFill>
                <a:effectLst/>
                <a:uLnTx/>
                <a:uFillTx/>
                <a:latin typeface="Franklin Gothic Book"/>
                <a:ea typeface="+mn-ea"/>
                <a:cs typeface="Franklin Gothic Book"/>
              </a:rPr>
              <a:t>Types of Income:</a:t>
            </a:r>
          </a:p>
          <a:p>
            <a:pPr marL="457200" marR="0" lvl="0" indent="-346075" algn="l" defTabSz="457200" rtl="0" eaLnBrk="1" fontAlgn="auto" latinLnBrk="0" hangingPunct="1">
              <a:lnSpc>
                <a:spcPct val="100000"/>
              </a:lnSpc>
              <a:spcBef>
                <a:spcPts val="1200"/>
              </a:spcBef>
              <a:spcAft>
                <a:spcPts val="0"/>
              </a:spcAft>
              <a:buClr>
                <a:srgbClr val="E40000"/>
              </a:buClr>
              <a:buSzTx/>
              <a:buFont typeface="Arial"/>
              <a:buChar char="•"/>
              <a:tabLst/>
              <a:defRPr/>
            </a:pPr>
            <a:r>
              <a:rPr kumimoji="0" lang="en-US" sz="2800" b="0" i="0" u="none" strike="noStrike" kern="1200" cap="none" spc="0" normalizeH="0" baseline="0" noProof="0" dirty="0" smtClean="0">
                <a:ln>
                  <a:noFill/>
                </a:ln>
                <a:solidFill>
                  <a:schemeClr val="bg2">
                    <a:lumMod val="25000"/>
                  </a:schemeClr>
                </a:solidFill>
                <a:effectLst/>
                <a:uLnTx/>
                <a:uFillTx/>
                <a:latin typeface="Franklin Gothic Book"/>
                <a:ea typeface="+mn-ea"/>
                <a:cs typeface="Franklin Gothic Book"/>
              </a:rPr>
              <a:t>Pay</a:t>
            </a:r>
          </a:p>
          <a:p>
            <a:pPr marL="457200" marR="0" lvl="0" indent="-346075" algn="l" defTabSz="457200" rtl="0" eaLnBrk="1" fontAlgn="auto" latinLnBrk="0" hangingPunct="1">
              <a:lnSpc>
                <a:spcPct val="100000"/>
              </a:lnSpc>
              <a:spcBef>
                <a:spcPts val="1200"/>
              </a:spcBef>
              <a:spcAft>
                <a:spcPts val="0"/>
              </a:spcAft>
              <a:buClr>
                <a:srgbClr val="E40000"/>
              </a:buClr>
              <a:buSzTx/>
              <a:buFont typeface="Arial"/>
              <a:buChar char="•"/>
              <a:tabLst/>
              <a:defRPr/>
            </a:pPr>
            <a:r>
              <a:rPr kumimoji="0" lang="en-US" sz="2800" b="0" i="0" u="none" strike="noStrike" kern="1200" cap="none" spc="0" normalizeH="0" baseline="0" noProof="0" dirty="0" smtClean="0">
                <a:ln>
                  <a:noFill/>
                </a:ln>
                <a:solidFill>
                  <a:schemeClr val="bg2">
                    <a:lumMod val="25000"/>
                  </a:schemeClr>
                </a:solidFill>
                <a:effectLst/>
                <a:uLnTx/>
                <a:uFillTx/>
                <a:latin typeface="Franklin Gothic Book"/>
                <a:ea typeface="+mn-ea"/>
                <a:cs typeface="Franklin Gothic Book"/>
              </a:rPr>
              <a:t>Allowance</a:t>
            </a:r>
          </a:p>
          <a:p>
            <a:pPr marL="457200" marR="0" lvl="0" indent="-346075" algn="l" defTabSz="457200" rtl="0" eaLnBrk="1" fontAlgn="auto" latinLnBrk="0" hangingPunct="1">
              <a:lnSpc>
                <a:spcPct val="100000"/>
              </a:lnSpc>
              <a:spcBef>
                <a:spcPts val="1200"/>
              </a:spcBef>
              <a:spcAft>
                <a:spcPts val="0"/>
              </a:spcAft>
              <a:buClr>
                <a:srgbClr val="E40000"/>
              </a:buClr>
              <a:buSzTx/>
              <a:buFont typeface="Arial"/>
              <a:buChar char="•"/>
              <a:tabLst/>
              <a:defRPr/>
            </a:pPr>
            <a:r>
              <a:rPr kumimoji="0" lang="en-US" sz="2800" b="0" i="0" u="none" strike="noStrike" kern="1200" cap="none" spc="0" normalizeH="0" baseline="0" noProof="0" dirty="0" smtClean="0">
                <a:ln>
                  <a:noFill/>
                </a:ln>
                <a:solidFill>
                  <a:schemeClr val="bg2">
                    <a:lumMod val="25000"/>
                  </a:schemeClr>
                </a:solidFill>
                <a:effectLst/>
                <a:uLnTx/>
                <a:uFillTx/>
                <a:latin typeface="Franklin Gothic Book"/>
                <a:ea typeface="+mn-ea"/>
                <a:cs typeface="Franklin Gothic Book"/>
              </a:rPr>
              <a:t>Interest</a:t>
            </a:r>
          </a:p>
          <a:p>
            <a:pPr marL="457200" marR="0" lvl="0" indent="-346075" algn="l" defTabSz="457200" rtl="0" eaLnBrk="1" fontAlgn="auto" latinLnBrk="0" hangingPunct="1">
              <a:lnSpc>
                <a:spcPct val="100000"/>
              </a:lnSpc>
              <a:spcBef>
                <a:spcPts val="1200"/>
              </a:spcBef>
              <a:spcAft>
                <a:spcPts val="0"/>
              </a:spcAft>
              <a:buClr>
                <a:srgbClr val="E40000"/>
              </a:buClr>
              <a:buSzTx/>
              <a:buFont typeface="Arial"/>
              <a:buChar char="•"/>
              <a:tabLst/>
              <a:defRPr/>
            </a:pPr>
            <a:r>
              <a:rPr kumimoji="0" lang="en-US" sz="2800" b="0" i="0" u="none" strike="noStrike" kern="1200" cap="none" spc="0" normalizeH="0" baseline="0" noProof="0" dirty="0" smtClean="0">
                <a:ln>
                  <a:noFill/>
                </a:ln>
                <a:solidFill>
                  <a:schemeClr val="bg2">
                    <a:lumMod val="25000"/>
                  </a:schemeClr>
                </a:solidFill>
                <a:effectLst/>
                <a:uLnTx/>
                <a:uFillTx/>
                <a:latin typeface="Franklin Gothic Book"/>
                <a:ea typeface="+mn-ea"/>
                <a:cs typeface="Franklin Gothic Book"/>
              </a:rPr>
              <a:t>Gift money</a:t>
            </a:r>
          </a:p>
          <a:p>
            <a:pPr marL="457200" marR="0" lvl="0" indent="-346075" algn="l" defTabSz="457200" rtl="0" eaLnBrk="1" fontAlgn="auto" latinLnBrk="0" hangingPunct="1">
              <a:lnSpc>
                <a:spcPct val="100000"/>
              </a:lnSpc>
              <a:spcBef>
                <a:spcPts val="1200"/>
              </a:spcBef>
              <a:spcAft>
                <a:spcPts val="0"/>
              </a:spcAft>
              <a:buClr>
                <a:srgbClr val="E40000"/>
              </a:buClr>
              <a:buSzTx/>
              <a:buFont typeface="Arial"/>
              <a:buChar char="•"/>
              <a:tabLst/>
              <a:defRPr/>
            </a:pPr>
            <a:r>
              <a:rPr kumimoji="0" lang="en-US" sz="2800" b="0" i="0" u="none" strike="noStrike" kern="1200" cap="none" spc="0" normalizeH="0" baseline="0" noProof="0" dirty="0" smtClean="0">
                <a:ln>
                  <a:noFill/>
                </a:ln>
                <a:solidFill>
                  <a:schemeClr val="bg2">
                    <a:lumMod val="25000"/>
                  </a:schemeClr>
                </a:solidFill>
                <a:effectLst/>
                <a:uLnTx/>
                <a:uFillTx/>
                <a:latin typeface="Franklin Gothic Book"/>
                <a:ea typeface="+mn-ea"/>
                <a:cs typeface="Franklin Gothic Book"/>
              </a:rPr>
              <a:t>Sales</a:t>
            </a:r>
            <a:endParaRPr kumimoji="0" lang="en-US" sz="2800" b="0" i="0" u="none" strike="noStrike" kern="1200" cap="none" spc="0" normalizeH="0" baseline="0" noProof="0" dirty="0">
              <a:ln>
                <a:noFill/>
              </a:ln>
              <a:solidFill>
                <a:schemeClr val="bg2">
                  <a:lumMod val="25000"/>
                </a:schemeClr>
              </a:solidFill>
              <a:effectLst/>
              <a:uLnTx/>
              <a:uFillTx/>
              <a:latin typeface="Franklin Gothic Book"/>
              <a:ea typeface="+mn-ea"/>
              <a:cs typeface="Franklin Gothic Book"/>
            </a:endParaRPr>
          </a:p>
        </p:txBody>
      </p:sp>
    </p:spTree>
  </p:cSld>
  <p:clrMapOvr>
    <a:masterClrMapping/>
  </p:clrMapOvr>
  <p:transition>
    <p:pull dir="l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theme/theme1.xml><?xml version="1.0" encoding="utf-8"?>
<a:theme xmlns:a="http://schemas.openxmlformats.org/drawingml/2006/main" name="Mod1 Master Light">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Mod1 Master Dark">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1215</TotalTime>
  <Words>2143</Words>
  <Application>Microsoft Office PowerPoint</Application>
  <PresentationFormat>On-screen Show (4:3)</PresentationFormat>
  <Paragraphs>308</Paragraphs>
  <Slides>16</Slides>
  <Notes>16</Notes>
  <HiddenSlides>0</HiddenSlides>
  <MMClips>0</MMClips>
  <ScaleCrop>false</ScaleCrop>
  <HeadingPairs>
    <vt:vector size="4" baseType="variant">
      <vt:variant>
        <vt:lpstr>Theme</vt:lpstr>
      </vt:variant>
      <vt:variant>
        <vt:i4>2</vt:i4>
      </vt:variant>
      <vt:variant>
        <vt:lpstr>Slide Titles</vt:lpstr>
      </vt:variant>
      <vt:variant>
        <vt:i4>16</vt:i4>
      </vt:variant>
    </vt:vector>
  </HeadingPairs>
  <TitlesOfParts>
    <vt:vector size="18" baseType="lpstr">
      <vt:lpstr>Mod1 Master Light</vt:lpstr>
      <vt:lpstr>Mod1 Master Dark</vt:lpstr>
      <vt:lpstr>Slide 0</vt:lpstr>
      <vt:lpstr>Spending Plan</vt:lpstr>
      <vt:lpstr>Gotcha!</vt:lpstr>
      <vt:lpstr>Preview</vt:lpstr>
      <vt:lpstr>Whoops! What does the repair or replacement cost?</vt:lpstr>
      <vt:lpstr>Spending Plan—Road Map for Success</vt:lpstr>
      <vt:lpstr>Can Michael and Selena Cover Expenses?</vt:lpstr>
      <vt:lpstr>Building a Spending Plan</vt:lpstr>
      <vt:lpstr>Predict Your Income</vt:lpstr>
      <vt:lpstr>Estimate Your Expenses</vt:lpstr>
      <vt:lpstr>PYF – Pay Yourself First!</vt:lpstr>
      <vt:lpstr>Make Adjustments</vt:lpstr>
      <vt:lpstr>Maya’s Budget</vt:lpstr>
      <vt:lpstr>Without a Spending Plan</vt:lpstr>
      <vt:lpstr>Challenge Assignment 1-C           page 31</vt:lpstr>
      <vt:lpstr>Slide 15</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Lorraine Armgardt</dc:creator>
  <cp:lastModifiedBy>install</cp:lastModifiedBy>
  <cp:revision>146</cp:revision>
  <dcterms:created xsi:type="dcterms:W3CDTF">2012-08-29T15:21:56Z</dcterms:created>
  <dcterms:modified xsi:type="dcterms:W3CDTF">2013-03-25T17:56:09Z</dcterms:modified>
  <cp:contentStatus>Final</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MarkAsFinal">
    <vt:bool>true</vt:bool>
  </property>
</Properties>
</file>